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7" r:id="rId3"/>
  </p:sldMasterIdLst>
  <p:notesMasterIdLst>
    <p:notesMasterId r:id="rId24"/>
  </p:notesMasterIdLst>
  <p:sldIdLst>
    <p:sldId id="256" r:id="rId4"/>
    <p:sldId id="298" r:id="rId5"/>
    <p:sldId id="284" r:id="rId6"/>
    <p:sldId id="257" r:id="rId7"/>
    <p:sldId id="259" r:id="rId8"/>
    <p:sldId id="293" r:id="rId9"/>
    <p:sldId id="294" r:id="rId10"/>
    <p:sldId id="285" r:id="rId11"/>
    <p:sldId id="296" r:id="rId12"/>
    <p:sldId id="290" r:id="rId13"/>
    <p:sldId id="265" r:id="rId14"/>
    <p:sldId id="287" r:id="rId15"/>
    <p:sldId id="280" r:id="rId16"/>
    <p:sldId id="295" r:id="rId17"/>
    <p:sldId id="297" r:id="rId18"/>
    <p:sldId id="289" r:id="rId19"/>
    <p:sldId id="291" r:id="rId20"/>
    <p:sldId id="281" r:id="rId21"/>
    <p:sldId id="299" r:id="rId22"/>
    <p:sldId id="383" r:id="rId23"/>
  </p:sldIdLst>
  <p:sldSz cx="12192000" cy="6858000"/>
  <p:notesSz cx="6858000" cy="9144000"/>
  <p:custDataLst>
    <p:tags r:id="rId25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E4F6-5A1F-4261-82BC-166A9CE30410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8B4F1-0366-4EDD-ACE7-3AD01416C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510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4208E-D341-4572-94C7-8851E6471C4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84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4208E-D341-4572-94C7-8851E6471C4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73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F1515-04E7-43A1-9D08-EE4C5D52186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49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E058F-3D64-452B-AED7-B561252B186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8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1515-04E7-43A1-9D08-EE4C5D52186C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84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93268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88574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66D39358-B1AC-E22B-F239-CD43E3F1AFF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 descr="RK Logga VIT">
            <a:extLst>
              <a:ext uri="{FF2B5EF4-FFF2-40B4-BE49-F238E27FC236}">
                <a16:creationId xmlns:a16="http://schemas.microsoft.com/office/drawing/2014/main" id="{D99FE03E-0DA5-EC03-2D04-6C1ADEFBDC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9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34056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51843" y="1893600"/>
            <a:ext cx="3452400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3"/>
          </p:nvPr>
        </p:nvSpPr>
        <p:spPr>
          <a:xfrm>
            <a:off x="8127687" y="1893600"/>
            <a:ext cx="34508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2F3F3F-D4CD-4C78-B476-8DD550FFE88E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52328F9A-40A2-D49F-4C41-8FD566008D2B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49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två bildtext/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342102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565" y="5486400"/>
            <a:ext cx="5311635" cy="550863"/>
          </a:xfrm>
        </p:spPr>
        <p:txBody>
          <a:bodyPr anchor="b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Bildtext/källa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7A0106-448D-4074-8D09-F6351A6A1C03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164ECC41-8015-7E69-9078-EEE7FE7B33BA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408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4129200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A5FC-2B4E-4F40-B466-24D3BD765199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7ED48288-5C8D-4D3A-F67F-328A4580E608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279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4154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9460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0B25E8B5-6625-C041-FAE0-CBC0CD706D3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RK Logga VIT">
            <a:extLst>
              <a:ext uri="{FF2B5EF4-FFF2-40B4-BE49-F238E27FC236}">
                <a16:creationId xmlns:a16="http://schemas.microsoft.com/office/drawing/2014/main" id="{90ADE16A-5C71-C30E-4D05-C71007AB9B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5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C50-572B-47DC-A58B-CDFE5A030283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FF603A81-9062-4F2D-2322-0BCEB8EC56F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RK Logga VIT">
            <a:extLst>
              <a:ext uri="{FF2B5EF4-FFF2-40B4-BE49-F238E27FC236}">
                <a16:creationId xmlns:a16="http://schemas.microsoft.com/office/drawing/2014/main" id="{BD009AE7-A83D-A538-1B8B-3103E10026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00" y="6160946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8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200" tIns="223200" rIns="121917" bIns="60958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BA93-5507-47D4-BA73-9510C4CFB7E1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E515E003-9AF4-D87B-CB66-48839B8450A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1E11D891-0FA7-7A71-7060-95BED6363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D43-795F-4C50-AF45-3CB157E8B4A8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D2BE6834-1D05-9B02-CD5E-6FADA0F21223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D8B9BF53-8A8E-3A9A-27AC-996F8245F1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16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med utfall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
              </a:t>
            </a:r>
          </a:p>
        </p:txBody>
      </p:sp>
      <p:sp>
        <p:nvSpPr>
          <p:cNvPr id="2" name="Rubrik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  <a:ln w="19050">
            <a:solidFill>
              <a:schemeClr val="bg1"/>
            </a:solidFill>
          </a:ln>
        </p:spPr>
        <p:txBody>
          <a:bodyPr lIns="374400" tIns="223200" rIns="180000" anchor="t">
            <a:noAutofit/>
          </a:bodyPr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CC14C-A365-460A-878B-7590651A3474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AF06D716-A0DA-5E7A-AB2B-BFBAFD1CB06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RK Logga VIT">
            <a:extLst>
              <a:ext uri="{FF2B5EF4-FFF2-40B4-BE49-F238E27FC236}">
                <a16:creationId xmlns:a16="http://schemas.microsoft.com/office/drawing/2014/main" id="{283DF9B4-BDB8-AA7C-FFE5-3C1574F5EB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3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1691999"/>
            <a:ext cx="7380000" cy="2376000"/>
          </a:xfrm>
          <a:noFill/>
        </p:spPr>
        <p:txBody>
          <a:bodyPr lIns="0" tIns="0" rIns="360000" bIns="72000" anchor="b" anchorCtr="0">
            <a:noAutofit/>
          </a:bodyPr>
          <a:lstStyle>
            <a:lvl1pPr algn="l">
              <a:defRPr sz="3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F94B69-B171-416D-9F2A-D0FA8E8DE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140000"/>
            <a:ext cx="7380000" cy="1260000"/>
          </a:xfrm>
          <a:noFill/>
        </p:spPr>
        <p:txBody>
          <a:bodyPr lIns="0" tIns="180000" rIns="0" bIns="180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EC53E3D-0F77-450A-966E-0EEFEBC7FD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998" y="5346000"/>
            <a:ext cx="7380001" cy="1080000"/>
          </a:xfrm>
          <a:noFill/>
        </p:spPr>
        <p:txBody>
          <a:bodyPr lIns="0" tIns="180000" rIns="0" bIns="360000" anchor="t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418483-A69C-B5ED-B5BF-1BE6E2B79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9" y="352151"/>
            <a:ext cx="4576680" cy="5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07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24E5B5A-9DF4-26F1-3BF6-1E5AAAB78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1691999"/>
            <a:ext cx="7380000" cy="2376000"/>
          </a:xfrm>
          <a:noFill/>
        </p:spPr>
        <p:txBody>
          <a:bodyPr lIns="0" tIns="0" rIns="360000" bIns="72000" anchor="b" anchorCtr="0">
            <a:noAutofit/>
          </a:bodyPr>
          <a:lstStyle>
            <a:lvl1pPr algn="l">
              <a:defRPr sz="38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E334F4EE-F3E0-4A90-AB8F-63B96C108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140000"/>
            <a:ext cx="7380000" cy="1260000"/>
          </a:xfrm>
          <a:noFill/>
        </p:spPr>
        <p:txBody>
          <a:bodyPr lIns="0" tIns="180000" rIns="0" bIns="180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43933C9-D548-AC1A-46F1-E0BCAF3BC1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998" y="5346000"/>
            <a:ext cx="7380001" cy="1080000"/>
          </a:xfrm>
          <a:noFill/>
        </p:spPr>
        <p:txBody>
          <a:bodyPr lIns="0" tIns="180000" rIns="0" bIns="360000" anchor="t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E044D6-F384-E086-F01C-5F5D7E6FC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8" y="352151"/>
            <a:ext cx="4576680" cy="5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7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AB80-E3F7-43B6-99B8-2CCF2C5AB7C1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5AA3B829-E02B-A559-FCF6-64F4DDA3D4D6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7769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9F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9720000" cy="1314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E12643-2F99-413E-B7E3-778448665D38}" type="datetime1">
              <a:rPr lang="en-US" smtClean="0"/>
              <a:pPr/>
              <a:t>10/25/2023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979999"/>
            <a:ext cx="9720000" cy="4140000"/>
          </a:xfrm>
        </p:spPr>
        <p:txBody>
          <a:bodyPr/>
          <a:lstStyle>
            <a:lvl1pPr marL="0" indent="-612000">
              <a:buNone/>
              <a:defRPr sz="18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DA6CF6FB-A111-EC28-7343-16F93D62D292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727464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D070636F-56ED-4AC0-86B8-CF2028A464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60000" y="0"/>
            <a:ext cx="3732000" cy="6858000"/>
          </a:xfrm>
          <a:solidFill>
            <a:schemeClr val="bg1"/>
          </a:solidFill>
        </p:spPr>
        <p:txBody>
          <a:bodyPr lIns="360000" tIns="360000" rIns="360000" bIns="360000" anchor="t" anchorCtr="0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440800"/>
            <a:ext cx="7380000" cy="3240000"/>
          </a:xfrm>
          <a:noFill/>
        </p:spPr>
        <p:txBody>
          <a:bodyPr lIns="0" tIns="0" rIns="360000" bIns="0" anchor="t" anchorCtr="0">
            <a:noAutofit/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4DE7F6-F8D1-4683-91F4-F5B1DFAB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60000" y="6480000"/>
            <a:ext cx="1800000" cy="180000"/>
          </a:xfrm>
          <a:prstGeom prst="rect">
            <a:avLst/>
          </a:prstGeom>
        </p:spPr>
        <p:txBody>
          <a:bodyPr/>
          <a:lstStyle/>
          <a:p>
            <a:fld id="{930B1B23-4667-42DB-80B6-3FE19686C639}" type="datetime1">
              <a:rPr lang="en-US" smtClean="0"/>
              <a:pPr/>
              <a:t>10/25/2023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E83EC3-9FFE-4122-B232-DC5B2B02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6000" y="6480000"/>
            <a:ext cx="540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PowerPoint template 16:9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C82042-8DB4-4B97-A415-FA2797A6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CD1CD501-D0E0-444F-9190-F8E84B4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617866"/>
            <a:ext cx="1440000" cy="1440000"/>
          </a:xfrm>
          <a:prstGeom prst="ellipse">
            <a:avLst/>
          </a:prstGeom>
          <a:solidFill>
            <a:srgbClr val="9FAEE5"/>
          </a:solidFill>
        </p:spPr>
        <p:txBody>
          <a:bodyPr lIns="0" tIns="36000" rIns="0" bIns="72000" anchor="ctr" anchorCtr="0">
            <a:noAutofit/>
          </a:bodyPr>
          <a:lstStyle>
            <a:lvl1pPr marL="0" indent="0" algn="ctr">
              <a:buNone/>
              <a:defRPr sz="7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1</a:t>
            </a:r>
          </a:p>
        </p:txBody>
      </p:sp>
      <p:sp>
        <p:nvSpPr>
          <p:cNvPr id="10" name="Pladsholder til sidefod 2">
            <a:extLst>
              <a:ext uri="{FF2B5EF4-FFF2-40B4-BE49-F238E27FC236}">
                <a16:creationId xmlns:a16="http://schemas.microsoft.com/office/drawing/2014/main" id="{F89136D1-8AF1-22EC-EC28-DF24B4B0325F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bg1"/>
                </a:solidFill>
              </a:rPr>
              <a:t>ESPON</a:t>
            </a:r>
            <a:r>
              <a:rPr lang="da-DK">
                <a:solidFill>
                  <a:schemeClr val="accent1"/>
                </a:solidFill>
              </a:rPr>
              <a:t>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815692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10/25/2023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979999"/>
            <a:ext cx="9719763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95190767-D42F-4BE3-793E-9EB5ACBF4B5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389989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 with pre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68000"/>
            <a:ext cx="9720000" cy="1206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10/25/2023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979999"/>
            <a:ext cx="9719763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21750361-F9BE-4CEB-B2EF-BC216C3CC2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0"/>
            <a:ext cx="9719762" cy="468000"/>
          </a:xfrm>
        </p:spPr>
        <p:txBody>
          <a:bodyPr bIns="0" anchor="b" anchorCtr="0"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600AD673-C7FF-2C57-B096-ABF99A5AE5A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360245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US" smtClean="0"/>
              <a:pPr/>
              <a:t>10/25/2023</a:t>
            </a:fld>
            <a:endParaRPr lang="da-DK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7504B60A-076D-4745-A2B5-2B65295F99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1980000"/>
            <a:ext cx="4500000" cy="414000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 typeface="Wingdings" panose="05000000000000000000" pitchFamily="2" charset="2"/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dsholder til indhold 7">
            <a:extLst>
              <a:ext uri="{FF2B5EF4-FFF2-40B4-BE49-F238E27FC236}">
                <a16:creationId xmlns:a16="http://schemas.microsoft.com/office/drawing/2014/main" id="{E005E74C-7F6C-4582-9026-FF53749B50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00000" y="1980000"/>
            <a:ext cx="4500000" cy="414000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 typeface="Wingdings" panose="05000000000000000000" pitchFamily="2" charset="2"/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135A81FC-5F03-0730-38B5-22C4319CEA40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07779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10/25/2023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0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81D9F8B-2A9C-456B-A9C9-4C61C57496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0000" y="1979613"/>
            <a:ext cx="4500000" cy="414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8C58DBEF-42A8-61D4-3A48-EA36284412F5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156299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4500000" cy="1314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2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10/25/2023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0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81D9F8B-2A9C-456B-A9C9-4C61C57496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0000" y="0"/>
            <a:ext cx="58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FB1AA748-B1F5-C387-F068-AA3373060495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712925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00000" y="6480000"/>
            <a:ext cx="1800000" cy="180000"/>
          </a:xfrm>
        </p:spPr>
        <p:txBody>
          <a:bodyPr/>
          <a:lstStyle/>
          <a:p>
            <a:fld id="{F11BA858-80AA-4B34-B27B-B535B6FD4805}" type="datetime1">
              <a:rPr lang="en-US" smtClean="0"/>
              <a:pPr/>
              <a:t>10/25/2023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10"/>
            <a:ext cx="3420000" cy="414080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3D1C4563-C02F-4994-88BF-5E79DAEBD3C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20001" y="1979613"/>
            <a:ext cx="5580000" cy="41402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FFF693F2-8849-F6AC-B60D-0E1404B4DA79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339789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414000"/>
            <a:ext cx="9720001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sz="3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10/25/2023</a:t>
            </a:fld>
            <a:endParaRPr lang="da-DK"/>
          </a:p>
        </p:txBody>
      </p:sp>
      <p:sp>
        <p:nvSpPr>
          <p:cNvPr id="8" name="Pladsholder til SmartArt 7">
            <a:extLst>
              <a:ext uri="{FF2B5EF4-FFF2-40B4-BE49-F238E27FC236}">
                <a16:creationId xmlns:a16="http://schemas.microsoft.com/office/drawing/2014/main" id="{9B3FC587-2EF2-4A03-971E-2B639D59503E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1079500" y="1980000"/>
            <a:ext cx="9720263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SmartArt graphic</a:t>
            </a:r>
            <a:endParaRPr lang="da-DK"/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32109242-4088-D135-4E33-BB2CC16FCB1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921999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10/25/2023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0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D5335718-3FE3-453A-8AF3-F1D7EA742D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00" y="1979009"/>
            <a:ext cx="4500000" cy="4140000"/>
          </a:xfrm>
          <a:solidFill>
            <a:srgbClr val="9FAEE5">
              <a:alpha val="30000"/>
            </a:srgbClr>
          </a:solidFill>
        </p:spPr>
        <p:txBody>
          <a:bodyPr lIns="252000" tIns="252000" rIns="252000" bIns="252000">
            <a:normAutofit/>
          </a:bodyPr>
          <a:lstStyle>
            <a:lvl1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36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2pPr>
            <a:lvl3pPr marL="54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3pPr>
            <a:lvl4pPr marL="72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90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 marL="1260000"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 marL="144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8pPr>
            <a:lvl9pPr marL="1620000" indent="-180000">
              <a:buClr>
                <a:schemeClr val="tx2"/>
              </a:buClr>
              <a:buFont typeface="Wingdings" panose="05000000000000000000" pitchFamily="2" charset="2"/>
              <a:buChar char="§"/>
              <a:defRPr u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2" name="Pladsholder til sidefod 2">
            <a:extLst>
              <a:ext uri="{FF2B5EF4-FFF2-40B4-BE49-F238E27FC236}">
                <a16:creationId xmlns:a16="http://schemas.microsoft.com/office/drawing/2014/main" id="{81187CFF-2859-E4D4-058B-672188EBAC93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72171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>
            <a:lvl1pPr marL="468000" indent="-4680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482-D5BE-411A-B1B9-E63121B0B9A5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A4332240-D1C4-2AD9-CF08-167C095616B9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3592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statements, DARK colour background">
    <p:bg>
      <p:bgPr>
        <a:solidFill>
          <a:srgbClr val="9F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1BA858-80AA-4B34-B27B-B535B6FD4805}" type="datetime1">
              <a:rPr lang="en-US" smtClean="0"/>
              <a:pPr/>
              <a:t>10/25/2023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0096773-E7A9-4AAC-A357-31C12BE85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762" y="1980000"/>
            <a:ext cx="9720001" cy="4345849"/>
          </a:xfrm>
        </p:spPr>
        <p:txBody>
          <a:bodyPr>
            <a:normAutofit/>
          </a:bodyPr>
          <a:lstStyle>
            <a:lvl1pPr marL="0" indent="0">
              <a:lnSpc>
                <a:spcPts val="5400"/>
              </a:lnSpc>
              <a:buNone/>
              <a:defRPr sz="4800" b="1">
                <a:solidFill>
                  <a:schemeClr val="accent1"/>
                </a:solidFill>
              </a:defRPr>
            </a:lvl1pPr>
            <a:lvl2pPr marL="180000" indent="0">
              <a:buNone/>
              <a:defRPr sz="6000"/>
            </a:lvl2pPr>
            <a:lvl3pPr marL="360000" indent="0">
              <a:buNone/>
              <a:defRPr sz="6000"/>
            </a:lvl3pPr>
            <a:lvl4pPr marL="540000" indent="0">
              <a:buNone/>
              <a:defRPr sz="6000"/>
            </a:lvl4pPr>
            <a:lvl5pPr marL="720000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E0FCE05D-F9BE-42FE-98B1-A6A9054295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9499" y="360000"/>
            <a:ext cx="1260000" cy="126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icon</a:t>
            </a:r>
            <a:endParaRPr lang="da-DK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0D8E2F5C-4F03-1A5B-7EAD-229FD76B28CB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225681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statements, LIGH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10/25/2023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0096773-E7A9-4AAC-A357-31C12BE85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762" y="1980000"/>
            <a:ext cx="9720001" cy="4345849"/>
          </a:xfrm>
        </p:spPr>
        <p:txBody>
          <a:bodyPr>
            <a:normAutofit/>
          </a:bodyPr>
          <a:lstStyle>
            <a:lvl1pPr marL="0" indent="0">
              <a:lnSpc>
                <a:spcPts val="5400"/>
              </a:lnSpc>
              <a:buNone/>
              <a:defRPr sz="4800" b="1">
                <a:solidFill>
                  <a:schemeClr val="accent2"/>
                </a:solidFill>
              </a:defRPr>
            </a:lvl1pPr>
            <a:lvl2pPr marL="180000" indent="0">
              <a:buNone/>
              <a:defRPr sz="6000"/>
            </a:lvl2pPr>
            <a:lvl3pPr marL="360000" indent="0">
              <a:buNone/>
              <a:defRPr sz="6000"/>
            </a:lvl3pPr>
            <a:lvl4pPr marL="540000" indent="0">
              <a:buNone/>
              <a:defRPr sz="6000"/>
            </a:lvl4pPr>
            <a:lvl5pPr marL="720000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E0FCE05D-F9BE-42FE-98B1-A6A9054295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9499" y="360000"/>
            <a:ext cx="1260000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icon</a:t>
            </a:r>
            <a:endParaRPr lang="da-DK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4AC67D22-E74F-93C1-8375-02359868DABB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393180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12E354A1-E814-4CE3-B772-134096C536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6CF52A7-6F2F-4BEE-B885-7246B0A3C4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332D0D-DDAB-4CCA-A24D-ACBC4D94D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5FCB0D0-ED65-43CE-99DB-B5202260ED0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9D7D815-E001-4683-8B18-3683B19E45D8}" type="datetime1">
              <a:rPr lang="en-US" smtClean="0"/>
              <a:pPr/>
              <a:t>10/25/2023</a:t>
            </a:fld>
            <a:endParaRPr lang="da-DK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8E7B775D-7ABE-846F-0461-FEB74AE28671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955766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99" y="3434400"/>
            <a:ext cx="10080000" cy="720000"/>
          </a:xfrm>
          <a:noFill/>
        </p:spPr>
        <p:txBody>
          <a:bodyPr lIns="0" tIns="0" rIns="360000" bIns="360000" anchor="t" anchorCtr="0">
            <a:noAutofit/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645B696-1BA4-4F6C-B4A8-FBFF6560E3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4140000"/>
            <a:ext cx="7357441" cy="1502805"/>
          </a:xfrm>
        </p:spPr>
        <p:txBody>
          <a:bodyPr tIns="1800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270000" indent="0" algn="ctr">
              <a:buNone/>
              <a:defRPr>
                <a:solidFill>
                  <a:schemeClr val="bg1"/>
                </a:solidFill>
              </a:defRPr>
            </a:lvl2pPr>
            <a:lvl3pPr marL="540000" indent="0" algn="ctr">
              <a:buNone/>
              <a:defRPr>
                <a:solidFill>
                  <a:schemeClr val="bg1"/>
                </a:solidFill>
              </a:defRPr>
            </a:lvl3pPr>
            <a:lvl4pPr marL="810000" indent="0" algn="ctr">
              <a:buNone/>
              <a:defRPr>
                <a:solidFill>
                  <a:schemeClr val="bg1"/>
                </a:solidFill>
              </a:defRPr>
            </a:lvl4pPr>
            <a:lvl5pPr marL="10800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DD2103AB-83F3-4128-AA8C-14C6E6E917DA}"/>
              </a:ext>
            </a:extLst>
          </p:cNvPr>
          <p:cNvGrpSpPr/>
          <p:nvPr userDrawn="1"/>
        </p:nvGrpSpPr>
        <p:grpSpPr>
          <a:xfrm>
            <a:off x="90720000" y="314252"/>
            <a:ext cx="2371532" cy="1180824"/>
            <a:chOff x="547287" y="314252"/>
            <a:chExt cx="2371532" cy="1180824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DF9E73F9-F0F5-4612-AE3E-C396AD88E2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87" y="995218"/>
              <a:ext cx="2371532" cy="258650"/>
            </a:xfrm>
            <a:prstGeom prst="rect">
              <a:avLst/>
            </a:prstGeom>
          </p:spPr>
        </p:pic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82107DE4-04FE-420D-A32F-B676F05E2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1279076"/>
              <a:ext cx="1456630" cy="216000"/>
            </a:xfrm>
            <a:prstGeom prst="rect">
              <a:avLst/>
            </a:prstGeom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83F8E6BE-7234-45A0-96F9-4666685C79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30" y="314252"/>
              <a:ext cx="2001600" cy="6549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AA69124-A8E6-1C36-C142-5F7B00DC47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9" y="352151"/>
            <a:ext cx="4576680" cy="564834"/>
          </a:xfrm>
          <a:prstGeom prst="rect">
            <a:avLst/>
          </a:prstGeom>
        </p:spPr>
      </p:pic>
      <p:pic>
        <p:nvPicPr>
          <p:cNvPr id="13" name="Billede 16">
            <a:extLst>
              <a:ext uri="{FF2B5EF4-FFF2-40B4-BE49-F238E27FC236}">
                <a16:creationId xmlns:a16="http://schemas.microsoft.com/office/drawing/2014/main" id="{DB3BAB4C-1F4A-2BC5-4E9D-222054C484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4" t="-12257"/>
          <a:stretch/>
        </p:blipFill>
        <p:spPr>
          <a:xfrm>
            <a:off x="1859615" y="1188720"/>
            <a:ext cx="847702" cy="242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58809E-475B-599C-7745-E6B93D69626D}"/>
              </a:ext>
            </a:extLst>
          </p:cNvPr>
          <p:cNvSpPr txBox="1"/>
          <p:nvPr userDrawn="1"/>
        </p:nvSpPr>
        <p:spPr>
          <a:xfrm>
            <a:off x="1079999" y="1221974"/>
            <a:ext cx="768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HR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espon.eu</a:t>
            </a:r>
          </a:p>
        </p:txBody>
      </p:sp>
    </p:spTree>
    <p:extLst>
      <p:ext uri="{BB962C8B-B14F-4D97-AF65-F5344CB8AC3E}">
        <p14:creationId xmlns:p14="http://schemas.microsoft.com/office/powerpoint/2010/main" val="3172758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99" y="3434400"/>
            <a:ext cx="10080000" cy="720000"/>
          </a:xfrm>
          <a:noFill/>
        </p:spPr>
        <p:txBody>
          <a:bodyPr lIns="0" tIns="0" rIns="360000" bIns="360000" anchor="t" anchorCtr="0">
            <a:noAutofit/>
          </a:bodyPr>
          <a:lstStyle>
            <a:lvl1pPr algn="l">
              <a:defRPr sz="3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645B696-1BA4-4F6C-B4A8-FBFF6560E3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4140000"/>
            <a:ext cx="7357441" cy="1502805"/>
          </a:xfrm>
        </p:spPr>
        <p:txBody>
          <a:bodyPr tIns="1800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270000" indent="0" algn="ctr">
              <a:buNone/>
              <a:defRPr>
                <a:solidFill>
                  <a:schemeClr val="bg1"/>
                </a:solidFill>
              </a:defRPr>
            </a:lvl2pPr>
            <a:lvl3pPr marL="540000" indent="0" algn="ctr">
              <a:buNone/>
              <a:defRPr>
                <a:solidFill>
                  <a:schemeClr val="bg1"/>
                </a:solidFill>
              </a:defRPr>
            </a:lvl3pPr>
            <a:lvl4pPr marL="810000" indent="0" algn="ctr">
              <a:buNone/>
              <a:defRPr>
                <a:solidFill>
                  <a:schemeClr val="bg1"/>
                </a:solidFill>
              </a:defRPr>
            </a:lvl4pPr>
            <a:lvl5pPr marL="10800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DD2103AB-83F3-4128-AA8C-14C6E6E917DA}"/>
              </a:ext>
            </a:extLst>
          </p:cNvPr>
          <p:cNvGrpSpPr/>
          <p:nvPr userDrawn="1"/>
        </p:nvGrpSpPr>
        <p:grpSpPr>
          <a:xfrm>
            <a:off x="90720000" y="314252"/>
            <a:ext cx="2371532" cy="1180824"/>
            <a:chOff x="547287" y="314252"/>
            <a:chExt cx="2371532" cy="1180824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DF9E73F9-F0F5-4612-AE3E-C396AD88E2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87" y="995218"/>
              <a:ext cx="2371532" cy="258650"/>
            </a:xfrm>
            <a:prstGeom prst="rect">
              <a:avLst/>
            </a:prstGeom>
          </p:spPr>
        </p:pic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82107DE4-04FE-420D-A32F-B676F05E2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1279076"/>
              <a:ext cx="1456630" cy="216000"/>
            </a:xfrm>
            <a:prstGeom prst="rect">
              <a:avLst/>
            </a:prstGeom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83F8E6BE-7234-45A0-96F9-4666685C79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30" y="314252"/>
              <a:ext cx="2001600" cy="65490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A138707-7DB7-EE5D-79A3-C144A7450E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8" y="352151"/>
            <a:ext cx="4576680" cy="564834"/>
          </a:xfrm>
          <a:prstGeom prst="rect">
            <a:avLst/>
          </a:prstGeom>
        </p:spPr>
      </p:pic>
      <p:pic>
        <p:nvPicPr>
          <p:cNvPr id="16" name="Picture 3" descr="D:\Users\iotzov\Desktop\PPT template\social media-01.png">
            <a:extLst>
              <a:ext uri="{FF2B5EF4-FFF2-40B4-BE49-F238E27FC236}">
                <a16:creationId xmlns:a16="http://schemas.microsoft.com/office/drawing/2014/main" id="{C9890C94-0584-3A95-68C6-1FE6636E52C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print"/>
          <a:srcRect l="40760"/>
          <a:stretch/>
        </p:blipFill>
        <p:spPr bwMode="auto">
          <a:xfrm>
            <a:off x="1804750" y="1030863"/>
            <a:ext cx="986146" cy="542209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D55832-238C-5928-890C-3754A9CD424E}"/>
              </a:ext>
            </a:extLst>
          </p:cNvPr>
          <p:cNvSpPr txBox="1"/>
          <p:nvPr userDrawn="1"/>
        </p:nvSpPr>
        <p:spPr>
          <a:xfrm>
            <a:off x="1079998" y="1229177"/>
            <a:ext cx="768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HR" sz="1200" b="1">
                <a:solidFill>
                  <a:srgbClr val="164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espon.eu</a:t>
            </a:r>
          </a:p>
        </p:txBody>
      </p:sp>
    </p:spTree>
    <p:extLst>
      <p:ext uri="{BB962C8B-B14F-4D97-AF65-F5344CB8AC3E}">
        <p14:creationId xmlns:p14="http://schemas.microsoft.com/office/powerpoint/2010/main" val="3308046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3177-C520-B37B-77DF-CB339B7B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EC67D-0194-90EB-3637-E55498F7E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58B20-0CC8-6607-8222-5AA4DE58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E92D-2E2A-45D7-8223-2C975B599244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6A2A3-6EFF-98A9-52B5-CF80E238D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B6F46-78A3-1092-5CB1-D8A7DBE7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CF24-0030-4AF4-BEB9-BF202C043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97276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93268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88574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F10A0F7A-4BD4-40A9-A2AD-AA543EA08AC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 descr="RK Logga VIT">
            <a:extLst>
              <a:ext uri="{FF2B5EF4-FFF2-40B4-BE49-F238E27FC236}">
                <a16:creationId xmlns:a16="http://schemas.microsoft.com/office/drawing/2014/main" id="{AF2A6932-6AA5-4545-A5E4-C665A7AA58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60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AB80-E3F7-43B6-99B8-2CCF2C5AB7C1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7BE4ED9C-F4A2-4C09-AA96-992FEFF6DCA1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188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>
            <a:lvl1pPr marL="468000" indent="-4680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482-D5BE-411A-B1B9-E63121B0B9A5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836CBDAB-1CFF-4600-8A30-4E7A03D5A568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583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2800" y="1890000"/>
            <a:ext cx="8074800" cy="4129200"/>
          </a:xfrm>
        </p:spPr>
        <p:txBody>
          <a:bodyPr rIns="0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235719-514E-4809-A146-B18FB1267448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08A4030F-5780-4217-855A-754C5C0CF797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373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2800" y="1890000"/>
            <a:ext cx="8074800" cy="4129200"/>
          </a:xfrm>
        </p:spPr>
        <p:txBody>
          <a:bodyPr rIns="0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235719-514E-4809-A146-B18FB1267448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C5C6167E-93BE-17AE-D0F5-8887D0993084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6577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AEC9-DCD9-42C2-AC7B-9AE0978E715F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961E8F0E-02E8-453D-9D00-3E13B796F89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RK Logga VIT">
            <a:extLst>
              <a:ext uri="{FF2B5EF4-FFF2-40B4-BE49-F238E27FC236}">
                <a16:creationId xmlns:a16="http://schemas.microsoft.com/office/drawing/2014/main" id="{0A8D05BD-315C-4039-8180-94355C0666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36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53064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6887" y="1908063"/>
            <a:ext cx="53516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C056-EBF6-44F4-AA05-D318978CEEB2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E7DE214C-EDAC-4A79-808A-937D56F35495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9342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499927"/>
            <a:ext cx="5306401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799" y="2426463"/>
            <a:ext cx="5306401" cy="361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26887" y="1496145"/>
            <a:ext cx="5351628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26887" y="2426006"/>
            <a:ext cx="5351628" cy="36112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D6F9-8485-4043-A67C-56589D32B672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A64A0678-F5A5-44B3-92DF-2E258380DC0F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335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0CFB-13F3-48C0-BA62-2701E0DEAD43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ektangel 2" descr="TagShape">
            <a:extLst>
              <a:ext uri="{FF2B5EF4-FFF2-40B4-BE49-F238E27FC236}">
                <a16:creationId xmlns:a16="http://schemas.microsoft.com/office/drawing/2014/main" id="{9ED86EE9-4C84-4522-A70A-977E2793A644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659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8A3D-0DB0-43F7-B56E-F59C207974A1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D7B36444-4BD4-43EA-8C79-DE8A0C551373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5219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34056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51843" y="1893600"/>
            <a:ext cx="3452400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3"/>
          </p:nvPr>
        </p:nvSpPr>
        <p:spPr>
          <a:xfrm>
            <a:off x="8127687" y="1893600"/>
            <a:ext cx="34508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2F3F3F-D4CD-4C78-B476-8DD550FFE88E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156554AB-D0A5-42BC-B928-C75E4CF6CA26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1463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två bildtext/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342102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565" y="5486400"/>
            <a:ext cx="5311635" cy="550863"/>
          </a:xfrm>
        </p:spPr>
        <p:txBody>
          <a:bodyPr anchor="b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Bildtext/källa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7A0106-448D-4074-8D09-F6351A6A1C03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34F2C466-9CD3-43C6-AAD4-F14C482B4F9A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7578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4129200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A5FC-2B4E-4F40-B466-24D3BD765199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92F7B07D-6236-48D3-950F-E87BFC0B7FD8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598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4154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9460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F26BFBF7-F3D0-4452-A003-66BD1DCED67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RK Logga VIT">
            <a:extLst>
              <a:ext uri="{FF2B5EF4-FFF2-40B4-BE49-F238E27FC236}">
                <a16:creationId xmlns:a16="http://schemas.microsoft.com/office/drawing/2014/main" id="{4F6E89F1-7B75-4061-95DF-CC9C8000AD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71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C50-572B-47DC-A58B-CDFE5A030283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74F1BB85-AE81-40AB-9EDE-1234E8CBA31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RK Logga VIT">
            <a:extLst>
              <a:ext uri="{FF2B5EF4-FFF2-40B4-BE49-F238E27FC236}">
                <a16:creationId xmlns:a16="http://schemas.microsoft.com/office/drawing/2014/main" id="{9EFAFC88-9758-4410-94D2-8EB6A2CB6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800" y="6160947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6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AEC9-DCD9-42C2-AC7B-9AE0978E715F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1BF26278-0A0E-9F45-A7E2-0213A196503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RK Logga VIT">
            <a:extLst>
              <a:ext uri="{FF2B5EF4-FFF2-40B4-BE49-F238E27FC236}">
                <a16:creationId xmlns:a16="http://schemas.microsoft.com/office/drawing/2014/main" id="{11DF7FAD-F56D-38D3-9259-F9DB6C8A77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02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200" tIns="223200" rIns="121917" bIns="60958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BA93-5507-47D4-BA73-9510C4CFB7E1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23E53486-7E3B-4247-8D8F-87C410BB07B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DC9D8540-AB1E-4A21-9DC2-6BB43D8F0C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54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D43-795F-4C50-AF45-3CB157E8B4A8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5D512327-01CA-4007-9980-0B430A63AB6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AEF989EE-B09D-4AD8-AD10-0C7C24F76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59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med utfall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  <a:ln w="19050">
            <a:solidFill>
              <a:schemeClr val="bg1"/>
            </a:solidFill>
          </a:ln>
        </p:spPr>
        <p:txBody>
          <a:bodyPr lIns="374400" tIns="223200" rIns="180000" anchor="t">
            <a:noAutofit/>
          </a:bodyPr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CC14C-A365-460A-878B-7590651A3474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C6500AF9-0ABA-4EA8-B0D4-3EDAF112ED8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RK Logga VIT">
            <a:extLst>
              <a:ext uri="{FF2B5EF4-FFF2-40B4-BE49-F238E27FC236}">
                <a16:creationId xmlns:a16="http://schemas.microsoft.com/office/drawing/2014/main" id="{4298D641-4E5A-4838-ACCB-574CB606C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98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53064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6887" y="1908063"/>
            <a:ext cx="53516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C056-EBF6-44F4-AA05-D318978CEEB2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49F1F95A-D262-3033-D3F6-4DD665C688A5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833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499927"/>
            <a:ext cx="5306401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799" y="2426463"/>
            <a:ext cx="5306401" cy="361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26887" y="1496145"/>
            <a:ext cx="5351628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26887" y="2426006"/>
            <a:ext cx="5351628" cy="36112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D6F9-8485-4043-A67C-56589D32B672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0A759608-DE8E-FB85-41EA-1E573B67AAF7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98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0CFB-13F3-48C0-BA62-2701E0DEAD43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ektangel 2" descr="TagShape">
            <a:extLst>
              <a:ext uri="{FF2B5EF4-FFF2-40B4-BE49-F238E27FC236}">
                <a16:creationId xmlns:a16="http://schemas.microsoft.com/office/drawing/2014/main" id="{90E921B9-5AFD-530B-CFA6-0A3786E95088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429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8A3D-0DB0-43F7-B56E-F59C207974A1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D38EB55-CB33-6535-576B-EFEE843834CF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64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ags" Target="../tags/tag10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890713"/>
            <a:ext cx="10955715" cy="4129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76240" y="297899"/>
            <a:ext cx="97789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C37EBDB-E3D6-441D-8D74-0BD88E948927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12123" y="6304768"/>
            <a:ext cx="8064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Landsbygds- och infrastrukturdepartementet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82155" y="6304768"/>
            <a:ext cx="4824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baseline="0">
                <a:solidFill>
                  <a:schemeClr val="tx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63351117-8228-E87A-D17D-599A84350E39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RK Logga">
            <a:extLst>
              <a:ext uri="{FF2B5EF4-FFF2-40B4-BE49-F238E27FC236}">
                <a16:creationId xmlns:a16="http://schemas.microsoft.com/office/drawing/2014/main" id="{F5BACDB1-9E2B-0CF9-7F00-0E8FED9DCE6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392" y="6159720"/>
            <a:ext cx="1743722" cy="5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0" r:id="rId11"/>
    <p:sldLayoutId id="2147483674" r:id="rId12"/>
    <p:sldLayoutId id="2147483677" r:id="rId13"/>
    <p:sldLayoutId id="2147483676" r:id="rId14"/>
    <p:sldLayoutId id="2147483671" r:id="rId15"/>
    <p:sldLayoutId id="2147483675" r:id="rId16"/>
    <p:sldLayoutId id="2147483673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1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803">
          <p15:clr>
            <a:srgbClr val="F26B43"/>
          </p15:clr>
        </p15:guide>
        <p15:guide id="4" orient="horz" pos="1191">
          <p15:clr>
            <a:srgbClr val="F26B43"/>
          </p15:clr>
        </p15:guide>
        <p15:guide id="5" pos="33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164D8C-CB59-4934-871B-9F66CC2C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2E75FC-CE4D-4566-BF4B-11E94AEEF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972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Sjette niveau</a:t>
            </a:r>
          </a:p>
          <a:p>
            <a:pPr lvl="6"/>
            <a:r>
              <a:rPr lang="da-DK"/>
              <a:t>Syvende niveau</a:t>
            </a:r>
          </a:p>
          <a:p>
            <a:pPr lvl="7"/>
            <a:r>
              <a:rPr lang="da-DK"/>
              <a:t>Ottende niveau</a:t>
            </a:r>
          </a:p>
          <a:p>
            <a:pPr lvl="8"/>
            <a:r>
              <a:rPr lang="da-DK"/>
              <a:t>Niende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B0B4A3-850C-437A-BA5C-B5C16D09C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/>
              <a:t>PowerPoint template 16:9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927D54-696A-40B4-820B-658BE4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" y="6480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18834146-4217-4D85-A795-60426981F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0" y="6480000"/>
            <a:ext cx="18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9D7D815-E001-4683-8B18-3683B19E45D8}" type="datetime1">
              <a:rPr lang="en-US" smtClean="0"/>
              <a:pPr/>
              <a:t>10/25/2023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840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hdr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6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890713"/>
            <a:ext cx="10955715" cy="4129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76240" y="297899"/>
            <a:ext cx="97789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C37EBDB-E3D6-441D-8D74-0BD88E948927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7640115" y="6304768"/>
            <a:ext cx="3456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Näringsdepartementet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82155" y="6304768"/>
            <a:ext cx="4824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baseline="0">
                <a:solidFill>
                  <a:schemeClr val="tx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F0AED09C-FF7B-4DDB-9A02-72E991315ED2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RK Logga">
            <a:extLst>
              <a:ext uri="{FF2B5EF4-FFF2-40B4-BE49-F238E27FC236}">
                <a16:creationId xmlns:a16="http://schemas.microsoft.com/office/drawing/2014/main" id="{5CDF3ABF-EB4E-410D-AAC2-55BEE6B671E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3393" y="6159720"/>
            <a:ext cx="1742113" cy="5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1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803">
          <p15:clr>
            <a:srgbClr val="F26B43"/>
          </p15:clr>
        </p15:guide>
        <p15:guide id="4" orient="horz" pos="1191">
          <p15:clr>
            <a:srgbClr val="F26B43"/>
          </p15:clr>
        </p15:guide>
        <p15:guide id="5" pos="33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264F82-F15F-4E4E-AEDE-C95586DA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5400" dirty="0"/>
              <a:t>Territoriella perspektiv på den gröna industrialiseringen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D26BF03-1687-4BB9-BB2B-EDC30E728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3268" y="5243183"/>
            <a:ext cx="8898044" cy="739605"/>
          </a:xfrm>
        </p:spPr>
        <p:txBody>
          <a:bodyPr/>
          <a:lstStyle/>
          <a:p>
            <a:r>
              <a:rPr lang="sv-SE" sz="1800" dirty="0"/>
              <a:t>Sverker Lindblad</a:t>
            </a:r>
          </a:p>
          <a:p>
            <a:r>
              <a:rPr lang="sv-SE" sz="1800" dirty="0"/>
              <a:t>Landsbygds- och infrastrukturdepartementet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AD3EE14-EB51-42AD-AA4F-CF1A6C42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Landsbygds- och infrastrukturdepartementet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148412-DB00-45EF-9F8E-63ECE64D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E33CFB0D-9D61-C678-05C6-A42D3175FCC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5D70536-4477-A5D5-4780-597EBF1EE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60244"/>
            <a:ext cx="5102732" cy="312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5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B748-63F7-399A-D3F0-439F1465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04" y="188523"/>
            <a:ext cx="11587425" cy="1260000"/>
          </a:xfrm>
        </p:spPr>
        <p:txBody>
          <a:bodyPr anchor="b">
            <a:normAutofit/>
          </a:bodyPr>
          <a:lstStyle/>
          <a:p>
            <a:r>
              <a:rPr lang="en-GB" dirty="0"/>
              <a:t>What do regions need to achieve green industrialisation?</a:t>
            </a:r>
            <a:r>
              <a:rPr lang="en-GB" b="0" dirty="0"/>
              <a:t> (1/5)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4FF6C-C041-979B-8521-C421743A0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5B7C27-3FE4-4A2D-B806-6F5728E302F6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8E64D154-CAA7-DC3D-2155-7975F6DAD1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00000" y="6480000"/>
            <a:ext cx="1800000" cy="180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104A26-42EA-23E6-71B7-CF730BB3DA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425" y="2276399"/>
            <a:ext cx="5759576" cy="3912212"/>
          </a:xfrm>
        </p:spPr>
        <p:txBody>
          <a:bodyPr vert="horz" lIns="0" tIns="0" rIns="0" bIns="0" rtlCol="0">
            <a:normAutofit/>
          </a:bodyPr>
          <a:lstStyle/>
          <a:p>
            <a:pPr marL="360363" indent="-36036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</a:rPr>
              <a:t>Many host regions affected by decades of shrinking and ageing, economic decline, reduced access to services and loss of attractiveness.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</a:rPr>
              <a:t>Green industrialisation could reverse this downward spiral development, create new jobs, attract people from other regions and overall improve regional attractiveness.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BUT</a:t>
            </a:r>
            <a:r>
              <a:rPr lang="en-GB" sz="2000" dirty="0">
                <a:latin typeface="Open Sans"/>
                <a:ea typeface="Open Sans"/>
                <a:cs typeface="Open Sans"/>
              </a:rPr>
              <a:t>: shortage of qualified staff in public administration can be a limiting factor.</a:t>
            </a:r>
          </a:p>
        </p:txBody>
      </p:sp>
      <p:pic>
        <p:nvPicPr>
          <p:cNvPr id="3" name="Picture 2" descr="P138#yIS1">
            <a:extLst>
              <a:ext uri="{FF2B5EF4-FFF2-40B4-BE49-F238E27FC236}">
                <a16:creationId xmlns:a16="http://schemas.microsoft.com/office/drawing/2014/main" id="{96D836A5-06C2-554F-029B-2B3705AFA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23" y="2045799"/>
            <a:ext cx="5812477" cy="48122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2C3A54-6DF6-8E3C-CFD8-4CDBAE33AEB2}"/>
              </a:ext>
            </a:extLst>
          </p:cNvPr>
          <p:cNvSpPr txBox="1"/>
          <p:nvPr/>
        </p:nvSpPr>
        <p:spPr>
          <a:xfrm>
            <a:off x="342000" y="1584900"/>
            <a:ext cx="10997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179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3.1	Demography, employment and shortage of skilled labour – a zero sum game? </a:t>
            </a:r>
          </a:p>
        </p:txBody>
      </p:sp>
    </p:spTree>
    <p:extLst>
      <p:ext uri="{BB962C8B-B14F-4D97-AF65-F5344CB8AC3E}">
        <p14:creationId xmlns:p14="http://schemas.microsoft.com/office/powerpoint/2010/main" val="56672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095998" y="171033"/>
            <a:ext cx="496855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 eaLnBrk="0" hangingPunct="0"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TradeGothic" pitchFamily="2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radeGothic Light" pitchFamily="2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adeGothic Light" pitchFamily="2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Gothic Light" pitchFamily="2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adeGothic Light" pitchFamily="2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adeGothic Light" pitchFamily="2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adeGothic Light" pitchFamily="2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adeGothic Light" pitchFamily="2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adeGothic Light" pitchFamily="2" charset="0"/>
              </a:defRPr>
            </a:lvl9pPr>
          </a:lstStyle>
          <a:p>
            <a:pPr marL="0" marR="0" lvl="0" indent="0" algn="l" defTabSz="7620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Gothic" pitchFamily="2" charset="0"/>
                <a:ea typeface="+mn-ea"/>
                <a:cs typeface="+mn-cs"/>
              </a:rPr>
              <a:t>Befolkning 15-64 år 2019-2040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43256" y="178293"/>
            <a:ext cx="41767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 eaLnBrk="0" hangingPunct="0"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TradeGothic" pitchFamily="2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radeGothic Light" pitchFamily="2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adeGothic Light" pitchFamily="2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Gothic Light" pitchFamily="2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adeGothic Light" pitchFamily="2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adeGothic Light" pitchFamily="2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adeGothic Light" pitchFamily="2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adeGothic Light" pitchFamily="2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adeGothic Light" pitchFamily="2" charset="0"/>
              </a:defRPr>
            </a:lvl9pPr>
          </a:lstStyle>
          <a:p>
            <a:pPr marL="0" marR="0" lvl="0" indent="0" algn="l" defTabSz="7620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Gothic" pitchFamily="2" charset="0"/>
                <a:ea typeface="+mn-ea"/>
                <a:cs typeface="+mn-cs"/>
              </a:rPr>
              <a:t>Andel sysselsatta 2020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287B00-0FE4-48EB-A859-3365422E1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671" y="566428"/>
            <a:ext cx="4341207" cy="614741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C232FA1-C692-487F-A028-B68A9FFCD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256" y="532291"/>
            <a:ext cx="4344014" cy="61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2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4FF6C-C041-979B-8521-C421743A0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5B7C27-3FE4-4A2D-B806-6F5728E302F6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22856F6C-9A3C-E1D5-5318-E23F1EF2FBF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00000" y="6480000"/>
            <a:ext cx="1800000" cy="180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104A26-42EA-23E6-71B7-CF730BB3DA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9705" y="1616655"/>
            <a:ext cx="11570131" cy="486103"/>
          </a:xfrm>
        </p:spPr>
        <p:txBody>
          <a:bodyPr vert="horz" lIns="0" tIns="0" rIns="0" bIns="0" rtlCol="0">
            <a:normAutofit fontScale="92500"/>
          </a:bodyPr>
          <a:lstStyle/>
          <a:p>
            <a:pPr marL="0" indent="0">
              <a:buNone/>
              <a:tabLst>
                <a:tab pos="542925" algn="l"/>
              </a:tabLst>
            </a:pPr>
            <a:r>
              <a:rPr lang="en-US" sz="2000" b="1" dirty="0">
                <a:solidFill>
                  <a:schemeClr val="accent2"/>
                </a:solidFill>
              </a:rPr>
              <a:t>3.2	Planning for the sustainable society – housing, local attractiveness and social sustainability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81947-5B1F-BA42-FF83-98F599EB8836}"/>
              </a:ext>
            </a:extLst>
          </p:cNvPr>
          <p:cNvSpPr txBox="1"/>
          <p:nvPr/>
        </p:nvSpPr>
        <p:spPr>
          <a:xfrm>
            <a:off x="229705" y="2166606"/>
            <a:ext cx="58662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179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Attractive regions offer affordable housing, access to wide range of services and infrastructures and appealing environment.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179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Difficult task for municipalities/regions with very limited financial resources and uncertainty if investments will pay off.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179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79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Social sustainability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is key to avoid exclusion of established resident population.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179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79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Visioning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can be a useful tool for steering growth development in an integrated way and could define limits to growth.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6104F-6928-A007-4D76-6E613CE75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56" y="1995686"/>
            <a:ext cx="5504873" cy="49058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000B1F-0866-8F3A-418C-E60D2913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04" y="188523"/>
            <a:ext cx="11587425" cy="1260000"/>
          </a:xfrm>
        </p:spPr>
        <p:txBody>
          <a:bodyPr anchor="b">
            <a:normAutofit/>
          </a:bodyPr>
          <a:lstStyle/>
          <a:p>
            <a:pPr>
              <a:lnSpc>
                <a:spcPts val="4400"/>
              </a:lnSpc>
            </a:pPr>
            <a:r>
              <a:rPr lang="en-GB" sz="3800" dirty="0"/>
              <a:t>What do regions need to achieve green industrialisation? </a:t>
            </a:r>
            <a:r>
              <a:rPr lang="en-GB" sz="3800" b="0" dirty="0"/>
              <a:t>(2/5)</a:t>
            </a:r>
          </a:p>
        </p:txBody>
      </p:sp>
    </p:spTree>
    <p:extLst>
      <p:ext uri="{BB962C8B-B14F-4D97-AF65-F5344CB8AC3E}">
        <p14:creationId xmlns:p14="http://schemas.microsoft.com/office/powerpoint/2010/main" val="383859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4FF6C-C041-979B-8521-C421743A0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B7C27-3FE4-4A2D-B806-6F5728E302F6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104A26-42EA-23E6-71B7-CF730BB3D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5201" y="2323199"/>
            <a:ext cx="9652654" cy="4246801"/>
          </a:xfrm>
        </p:spPr>
        <p:txBody>
          <a:bodyPr vert="horz" lIns="0" tIns="0" rIns="0" bIns="0" rtlCol="0" anchor="t">
            <a:noAutofit/>
          </a:bodyPr>
          <a:lstStyle/>
          <a:p>
            <a:pPr marL="360363" indent="-36036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GB" sz="2000" dirty="0">
                <a:latin typeface="Open Sans"/>
                <a:ea typeface="Open Sans"/>
                <a:cs typeface="Open Sans"/>
              </a:rPr>
              <a:t>Green industrialisation requires (new) land, but land is limited </a:t>
            </a:r>
            <a:r>
              <a:rPr lang="en-GB" sz="2000" dirty="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 activate </a:t>
            </a:r>
            <a:r>
              <a:rPr lang="en-GB" sz="20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b</a:t>
            </a:r>
            <a:r>
              <a:rPr lang="en-GB" sz="20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rownfields</a:t>
            </a:r>
            <a:r>
              <a:rPr lang="en-GB" sz="2000" dirty="0">
                <a:latin typeface="Open Sans"/>
                <a:ea typeface="Open Sans"/>
                <a:cs typeface="Open Sans"/>
              </a:rPr>
              <a:t> for new land use demands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GB" sz="2000" dirty="0">
                <a:latin typeface="Open Sans"/>
                <a:ea typeface="Open Sans"/>
                <a:cs typeface="Open Sans"/>
              </a:rPr>
              <a:t>Changing land requires </a:t>
            </a:r>
            <a:r>
              <a:rPr lang="en-GB" sz="20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trade-offs</a:t>
            </a:r>
            <a:r>
              <a:rPr lang="en-GB" sz="2000" dirty="0">
                <a:latin typeface="Open Sans"/>
                <a:ea typeface="Open Sans"/>
                <a:cs typeface="Open Sans"/>
              </a:rPr>
              <a:t> between different interest groups as well as economic, environmental and social issues </a:t>
            </a:r>
            <a:r>
              <a:rPr lang="en-GB" sz="2000" dirty="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</a:t>
            </a:r>
            <a:r>
              <a:rPr lang="en-GB" sz="2000" dirty="0">
                <a:latin typeface="Open Sans"/>
                <a:ea typeface="Open Sans"/>
                <a:cs typeface="Open Sans"/>
              </a:rPr>
              <a:t> safeguard sustainability with </a:t>
            </a:r>
            <a:r>
              <a:rPr lang="en-GB" sz="2000" dirty="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SEA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GB" sz="2000" dirty="0">
                <a:latin typeface="Open Sans"/>
                <a:ea typeface="Open Sans"/>
                <a:cs typeface="Open Sans"/>
              </a:rPr>
              <a:t>Sustainable energy production </a:t>
            </a:r>
            <a:r>
              <a:rPr lang="en-GB" sz="2000" dirty="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 example of a ‘positive zoning’ and monitoring tool by Salzburg (AT)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GB" sz="2000" dirty="0">
                <a:latin typeface="Open Sans"/>
                <a:ea typeface="Open Sans"/>
                <a:cs typeface="Open Sans"/>
              </a:rPr>
              <a:t>Reconciling spatial conflicts </a:t>
            </a:r>
            <a:r>
              <a:rPr lang="en-GB" sz="2000" dirty="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 make an inventory of competing users and use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SIMP</a:t>
            </a:r>
            <a:r>
              <a:rPr lang="en-GB" sz="2000" dirty="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 tool to identify and manage social impacts together with relevant stakeholders (</a:t>
            </a:r>
            <a:r>
              <a:rPr lang="en-GB" sz="20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S</a:t>
            </a:r>
            <a:r>
              <a:rPr lang="en-GB" sz="2000" dirty="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ocial </a:t>
            </a:r>
            <a:r>
              <a:rPr lang="en-GB" sz="20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I</a:t>
            </a:r>
            <a:r>
              <a:rPr lang="en-GB" sz="2000" dirty="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mpact </a:t>
            </a:r>
            <a:r>
              <a:rPr lang="en-GB" sz="20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M</a:t>
            </a:r>
            <a:r>
              <a:rPr lang="en-GB" sz="2000" dirty="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anagement </a:t>
            </a:r>
            <a:r>
              <a:rPr lang="en-GB" sz="20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P</a:t>
            </a:r>
            <a:r>
              <a:rPr lang="en-GB" sz="2000" dirty="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lanning)</a:t>
            </a:r>
          </a:p>
          <a:p>
            <a:pPr>
              <a:tabLst>
                <a:tab pos="542925" algn="l"/>
              </a:tabLst>
            </a:pPr>
            <a:endParaRPr lang="en-GB" sz="20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F62B9A-F29C-96EC-AB17-EDF13E32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04" y="188523"/>
            <a:ext cx="11587425" cy="1260000"/>
          </a:xfrm>
        </p:spPr>
        <p:txBody>
          <a:bodyPr anchor="b">
            <a:normAutofit/>
          </a:bodyPr>
          <a:lstStyle/>
          <a:p>
            <a:pPr>
              <a:lnSpc>
                <a:spcPts val="4400"/>
              </a:lnSpc>
            </a:pPr>
            <a:r>
              <a:rPr lang="en-GB" sz="3800" dirty="0"/>
              <a:t>What do regions need to achieve green industrialisation? </a:t>
            </a:r>
            <a:r>
              <a:rPr lang="en-GB" sz="3800" b="0" dirty="0"/>
              <a:t>(3/5)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3590C-FB09-6F12-B6D1-39D3CCB84E44}"/>
              </a:ext>
            </a:extLst>
          </p:cNvPr>
          <p:cNvSpPr txBox="1"/>
          <p:nvPr/>
        </p:nvSpPr>
        <p:spPr>
          <a:xfrm>
            <a:off x="597154" y="1685806"/>
            <a:ext cx="10997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179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3.3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79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Land take – land use conflicts and divergent interests</a:t>
            </a:r>
          </a:p>
        </p:txBody>
      </p:sp>
    </p:spTree>
    <p:extLst>
      <p:ext uri="{BB962C8B-B14F-4D97-AF65-F5344CB8AC3E}">
        <p14:creationId xmlns:p14="http://schemas.microsoft.com/office/powerpoint/2010/main" val="1625474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F0B61C-9D8B-4E18-BC65-A10FE37D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Landsbygds- och infrastrukturdepartementet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9F6E17-F1E5-42AC-928A-5F8D7BEB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76038FA4-0D68-9CE3-7F28-1E1875FB65B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978681F0-66B7-A566-AF8B-8CE5893F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639" y="548325"/>
            <a:ext cx="11558582" cy="1029740"/>
          </a:xfrm>
        </p:spPr>
        <p:txBody>
          <a:bodyPr/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Electricity demand could roughly double by 2045</a:t>
            </a:r>
            <a:endParaRPr lang="sv-SE" sz="7200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0186586-909D-E105-F978-AEF6939F3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39" y="1447939"/>
            <a:ext cx="9431422" cy="422896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B475956-2EBE-4600-1F97-AF01C36426A7}"/>
              </a:ext>
            </a:extLst>
          </p:cNvPr>
          <p:cNvSpPr txBox="1"/>
          <p:nvPr/>
        </p:nvSpPr>
        <p:spPr>
          <a:xfrm>
            <a:off x="942703" y="5806168"/>
            <a:ext cx="6640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Source: </a:t>
            </a:r>
            <a:r>
              <a:rPr lang="fr-FR" sz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Statistics</a:t>
            </a:r>
            <a:r>
              <a:rPr lang="fr-FR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Sweden</a:t>
            </a:r>
            <a:r>
              <a:rPr lang="fr-FR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; Gode et al., 2021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65279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F0B61C-9D8B-4E18-BC65-A10FE37D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Landsbygds- och infrastrukturdepartementet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9F6E17-F1E5-42AC-928A-5F8D7BEB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76038FA4-0D68-9CE3-7F28-1E1875FB65B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978681F0-66B7-A566-AF8B-8CE5893F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49" y="510807"/>
            <a:ext cx="11558582" cy="1029740"/>
          </a:xfrm>
        </p:spPr>
        <p:txBody>
          <a:bodyPr/>
          <a:lstStyle/>
          <a:p>
            <a:r>
              <a:rPr lang="en-US" sz="3200" dirty="0"/>
              <a:t>Around</a:t>
            </a:r>
            <a:r>
              <a:rPr lang="en-US" sz="2800" dirty="0"/>
              <a:t> half of wind power applications are approved (2014-2021)</a:t>
            </a:r>
            <a:br>
              <a:rPr lang="en-US" sz="2800" dirty="0"/>
            </a:br>
            <a:endParaRPr lang="sv-SE" sz="2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3EEDDE-30FC-E137-A006-EEC4EE871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97" y="1460647"/>
            <a:ext cx="10065720" cy="426387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5968F33-6238-4769-00F9-218430D0EF3D}"/>
              </a:ext>
            </a:extLst>
          </p:cNvPr>
          <p:cNvSpPr txBox="1"/>
          <p:nvPr/>
        </p:nvSpPr>
        <p:spPr>
          <a:xfrm>
            <a:off x="846749" y="5976922"/>
            <a:ext cx="6200502" cy="24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Source: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Westander</a:t>
            </a:r>
            <a:r>
              <a:rPr lang="en-US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Risberg</a:t>
            </a:r>
            <a:r>
              <a:rPr lang="en-US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and Henryson (2022)</a:t>
            </a:r>
            <a:r>
              <a:rPr lang="en-GB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sv-SE" sz="16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7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4FF6C-C041-979B-8521-C421743A0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B7C27-3FE4-4A2D-B806-6F5728E302F6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104A26-42EA-23E6-71B7-CF730BB3D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000" y="2337195"/>
            <a:ext cx="10655418" cy="3998625"/>
          </a:xfrm>
        </p:spPr>
        <p:txBody>
          <a:bodyPr vert="horz" lIns="0" tIns="0" rIns="0" bIns="0" rtlCol="0" anchor="t">
            <a:noAutofit/>
          </a:bodyPr>
          <a:lstStyle/>
          <a:p>
            <a:pPr marL="360363" indent="-36036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GB" sz="2000" dirty="0">
                <a:latin typeface="Open Sans"/>
                <a:ea typeface="Open Sans"/>
                <a:cs typeface="Open Sans"/>
              </a:rPr>
              <a:t>Natural resources should not only be used for the greater good but also provide </a:t>
            </a:r>
            <a:r>
              <a:rPr lang="en-GB" sz="20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tangible local benefits </a:t>
            </a:r>
            <a:r>
              <a:rPr lang="en-GB" sz="2000" dirty="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 avoid creating </a:t>
            </a:r>
            <a:r>
              <a:rPr lang="en-GB" sz="2000" dirty="0">
                <a:latin typeface="Open Sans"/>
                <a:ea typeface="Open Sans"/>
                <a:cs typeface="Open Sans"/>
              </a:rPr>
              <a:t>geographies of discontent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GB" sz="2000" dirty="0">
                <a:latin typeface="Open Sans"/>
                <a:ea typeface="Open Sans"/>
                <a:cs typeface="Open Sans"/>
              </a:rPr>
              <a:t>Key factors for managing the impacts of green industrialisation in rural regions </a:t>
            </a:r>
            <a:r>
              <a:rPr lang="en-GB" sz="2000" dirty="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 </a:t>
            </a:r>
            <a:r>
              <a:rPr lang="en-GB" sz="20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coordination</a:t>
            </a:r>
            <a:r>
              <a:rPr lang="en-GB" sz="2000" dirty="0">
                <a:latin typeface="Open Sans"/>
                <a:ea typeface="Open Sans"/>
                <a:cs typeface="Open Sans"/>
              </a:rPr>
              <a:t> of policies and actions &amp; </a:t>
            </a:r>
            <a:r>
              <a:rPr lang="en-GB" sz="20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capacity building for </a:t>
            </a:r>
            <a:r>
              <a:rPr lang="en-GB" sz="2000" dirty="0">
                <a:latin typeface="Open Sans"/>
                <a:ea typeface="Open Sans"/>
                <a:cs typeface="Open Sans"/>
              </a:rPr>
              <a:t>governance at local level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GB" sz="2000" dirty="0">
                <a:latin typeface="Open Sans"/>
                <a:ea typeface="Open Sans"/>
                <a:cs typeface="Open Sans"/>
              </a:rPr>
              <a:t>Local Benefit Analysis Toolbox (REGINA project) </a:t>
            </a:r>
            <a:r>
              <a:rPr lang="en-GB" sz="2000" dirty="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 maximise local economic </a:t>
            </a:r>
            <a:r>
              <a:rPr lang="en-GB" sz="20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benefits</a:t>
            </a:r>
            <a:r>
              <a:rPr lang="en-GB" sz="2000" dirty="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 from large-scale, resource-based industries  local communities can better prosper from their natural advantages </a:t>
            </a:r>
            <a:endParaRPr lang="en-GB" sz="2000" dirty="0">
              <a:latin typeface="Open Sans"/>
              <a:ea typeface="Open Sans"/>
              <a:cs typeface="Open Sans"/>
            </a:endParaRP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GB" sz="2000" dirty="0">
                <a:latin typeface="Open Sans"/>
                <a:ea typeface="Open Sans"/>
                <a:cs typeface="Open Sans"/>
              </a:rPr>
              <a:t>Take into account potential </a:t>
            </a:r>
            <a:r>
              <a:rPr lang="en-GB" sz="20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asymmetric impacts </a:t>
            </a:r>
            <a:r>
              <a:rPr lang="en-GB" sz="2000" dirty="0">
                <a:latin typeface="Open Sans"/>
                <a:ea typeface="Open Sans"/>
                <a:cs typeface="Open Sans"/>
              </a:rPr>
              <a:t>using TIA </a:t>
            </a:r>
            <a:r>
              <a:rPr lang="en-GB" sz="2000" dirty="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</a:t>
            </a:r>
            <a:r>
              <a:rPr lang="en-GB" sz="2000" dirty="0">
                <a:latin typeface="Open Sans"/>
                <a:ea typeface="Open Sans"/>
                <a:cs typeface="Open Sans"/>
              </a:rPr>
              <a:t> increase effectiveness &amp; efficiency of the policy </a:t>
            </a:r>
            <a:r>
              <a:rPr lang="en-GB" sz="2000" dirty="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 </a:t>
            </a:r>
            <a:r>
              <a:rPr lang="en-GB" sz="2000" dirty="0">
                <a:latin typeface="Open Sans"/>
                <a:ea typeface="Open Sans"/>
                <a:cs typeface="Open Sans"/>
              </a:rPr>
              <a:t>increase political support for a policy &amp; boost its benefits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047D0C-2C13-D182-E994-A47FA805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04" y="188523"/>
            <a:ext cx="11587425" cy="1260000"/>
          </a:xfrm>
        </p:spPr>
        <p:txBody>
          <a:bodyPr anchor="b">
            <a:normAutofit/>
          </a:bodyPr>
          <a:lstStyle/>
          <a:p>
            <a:pPr>
              <a:lnSpc>
                <a:spcPts val="4400"/>
              </a:lnSpc>
            </a:pPr>
            <a:r>
              <a:rPr lang="en-GB" sz="3800" dirty="0"/>
              <a:t>What do regions need to achieve green industrialisation? </a:t>
            </a:r>
            <a:r>
              <a:rPr lang="en-GB" sz="3800" b="0" dirty="0"/>
              <a:t>(4/5)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010C2-67AC-4156-A387-E73F665B4F52}"/>
              </a:ext>
            </a:extLst>
          </p:cNvPr>
          <p:cNvSpPr txBox="1"/>
          <p:nvPr/>
        </p:nvSpPr>
        <p:spPr>
          <a:xfrm>
            <a:off x="597154" y="1685806"/>
            <a:ext cx="10997691" cy="43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179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3.4	Territorial governance – how to obtain tangible local benefits?</a:t>
            </a:r>
          </a:p>
        </p:txBody>
      </p:sp>
    </p:spTree>
    <p:extLst>
      <p:ext uri="{BB962C8B-B14F-4D97-AF65-F5344CB8AC3E}">
        <p14:creationId xmlns:p14="http://schemas.microsoft.com/office/powerpoint/2010/main" val="893033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B748-63F7-399A-D3F0-439F1465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04" y="188523"/>
            <a:ext cx="11587425" cy="1260000"/>
          </a:xfrm>
        </p:spPr>
        <p:txBody>
          <a:bodyPr anchor="b">
            <a:normAutofit/>
          </a:bodyPr>
          <a:lstStyle/>
          <a:p>
            <a:r>
              <a:rPr lang="en-GB" dirty="0"/>
              <a:t>What do regions need to achieve green industrialisation?</a:t>
            </a:r>
            <a:r>
              <a:rPr lang="en-GB" b="0" dirty="0"/>
              <a:t> (5/5)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4FF6C-C041-979B-8521-C421743A0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5B7C27-3FE4-4A2D-B806-6F5728E302F6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8E64D154-CAA7-DC3D-2155-7975F6DAD1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00000" y="6480000"/>
            <a:ext cx="1800000" cy="180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104A26-42EA-23E6-71B7-CF730BB3DA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424" y="2055245"/>
            <a:ext cx="6917000" cy="4031766"/>
          </a:xfrm>
        </p:spPr>
        <p:txBody>
          <a:bodyPr vert="horz" lIns="0" tIns="0" rIns="0" bIns="0" rtlCol="0">
            <a:normAutofit/>
          </a:bodyPr>
          <a:lstStyle/>
          <a:p>
            <a:pPr marL="360363" indent="-3603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GB" dirty="0">
                <a:latin typeface="Open Sans"/>
                <a:ea typeface="Open Sans"/>
                <a:cs typeface="Open Sans"/>
              </a:rPr>
              <a:t>Broadband coverage of rural areas stays behind - 100% fast broadband coverage in rural areas by 2025 (</a:t>
            </a:r>
            <a:r>
              <a:rPr lang="en-GB" b="1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EC Rural Vision</a:t>
            </a:r>
            <a:r>
              <a:rPr lang="en-GB" dirty="0">
                <a:latin typeface="Open Sans"/>
                <a:ea typeface="Open Sans"/>
                <a:cs typeface="Open Sans"/>
              </a:rPr>
              <a:t>)</a:t>
            </a:r>
          </a:p>
          <a:p>
            <a:pPr marL="360363" indent="-3603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GB" dirty="0">
                <a:latin typeface="Open Sans"/>
                <a:ea typeface="Open Sans"/>
                <a:cs typeface="Open Sans"/>
              </a:rPr>
              <a:t>Digitalisation in </a:t>
            </a:r>
            <a:r>
              <a:rPr lang="en-GB" b="1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health and social care </a:t>
            </a:r>
            <a:r>
              <a:rPr lang="en-GB" dirty="0">
                <a:latin typeface="Open Sans"/>
                <a:ea typeface="Open Sans"/>
                <a:cs typeface="Open Sans"/>
              </a:rPr>
              <a:t>- improve economic efficiency, quality of services &amp; health and wellbeing of citizens (in remote areas)</a:t>
            </a:r>
          </a:p>
          <a:p>
            <a:pPr marL="360363" indent="-3603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GB" b="1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Digital cooperation platforms </a:t>
            </a:r>
            <a:r>
              <a:rPr lang="en-GB" dirty="0">
                <a:latin typeface="Open Sans"/>
                <a:ea typeface="Open Sans"/>
                <a:cs typeface="Open Sans"/>
              </a:rPr>
              <a:t>- support the set-up of industrial symbiosis and circular flows (matchmaking for SMEs, sharing knowledge, etc.)</a:t>
            </a:r>
          </a:p>
          <a:p>
            <a:pPr marL="360363" indent="-3603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GB" dirty="0">
                <a:latin typeface="Open Sans"/>
                <a:ea typeface="Open Sans"/>
                <a:cs typeface="Open Sans"/>
              </a:rPr>
              <a:t>Digitalising the </a:t>
            </a:r>
            <a:r>
              <a:rPr lang="en-GB" b="1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planning process </a:t>
            </a:r>
            <a:r>
              <a:rPr lang="en-GB" dirty="0">
                <a:latin typeface="Open Sans"/>
                <a:ea typeface="Open Sans"/>
                <a:cs typeface="Open Sans"/>
              </a:rPr>
              <a:t>with digital plan data and a digital plan portal - increase transparency and participation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2C3A54-6DF6-8E3C-CFD8-4CDBAE33AEB2}"/>
              </a:ext>
            </a:extLst>
          </p:cNvPr>
          <p:cNvSpPr txBox="1"/>
          <p:nvPr/>
        </p:nvSpPr>
        <p:spPr>
          <a:xfrm>
            <a:off x="342000" y="1559500"/>
            <a:ext cx="11380100" cy="43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179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3.5	Digitalisation in public service provision and planning – good connections needed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AB7C389B-F9EB-2284-1BE9-06309BDA44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6" t="6463" b="22753"/>
          <a:stretch/>
        </p:blipFill>
        <p:spPr>
          <a:xfrm>
            <a:off x="7846700" y="1995068"/>
            <a:ext cx="4341729" cy="4571248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2DF337D-BB23-F55B-59BB-83C48FA69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5" t="78606" r="22640" b="8620"/>
          <a:stretch/>
        </p:blipFill>
        <p:spPr>
          <a:xfrm>
            <a:off x="576000" y="5640201"/>
            <a:ext cx="6917000" cy="119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95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B748-63F7-399A-D3F0-439F1465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109" y="247746"/>
            <a:ext cx="9466080" cy="1260000"/>
          </a:xfrm>
        </p:spPr>
        <p:txBody>
          <a:bodyPr anchor="ctr"/>
          <a:lstStyle/>
          <a:p>
            <a:r>
              <a:rPr lang="en-US" dirty="0"/>
              <a:t>Conclusions and policy advice</a:t>
            </a:r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4FF6C-C041-979B-8521-C421743A0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B7C27-3FE4-4A2D-B806-6F5728E302F6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104A26-42EA-23E6-71B7-CF730BB3D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000" y="1519201"/>
            <a:ext cx="10369091" cy="4689854"/>
          </a:xfrm>
        </p:spPr>
        <p:txBody>
          <a:bodyPr vert="horz" lIns="0" tIns="0" rIns="0" bIns="0" rtlCol="0" anchor="t">
            <a:noAutofit/>
          </a:bodyPr>
          <a:lstStyle/>
          <a:p>
            <a:pPr marL="360363" indent="-360363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Open Sans"/>
                <a:ea typeface="Open Sans"/>
                <a:cs typeface="Open Sans"/>
              </a:rPr>
              <a:t>Co-created through expert exchange at the </a:t>
            </a:r>
            <a:r>
              <a:rPr lang="en-GB" b="1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ESPON seminar </a:t>
            </a:r>
            <a:r>
              <a:rPr lang="en-GB" dirty="0">
                <a:latin typeface="Open Sans"/>
                <a:ea typeface="Open Sans"/>
                <a:cs typeface="Open Sans"/>
              </a:rPr>
              <a:t>in Luleå on 14-15 June 2023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Open Sans"/>
                <a:ea typeface="Open Sans"/>
                <a:cs typeface="Open Sans"/>
              </a:rPr>
              <a:t>Based on </a:t>
            </a:r>
            <a:r>
              <a:rPr lang="en-GB" b="1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analytical findings </a:t>
            </a:r>
            <a:r>
              <a:rPr lang="en-GB" dirty="0">
                <a:latin typeface="Open Sans"/>
                <a:ea typeface="Open Sans"/>
                <a:cs typeface="Open Sans"/>
              </a:rPr>
              <a:t>and </a:t>
            </a:r>
            <a:r>
              <a:rPr lang="en-GB" b="1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practical examples </a:t>
            </a:r>
            <a:r>
              <a:rPr lang="en-GB" dirty="0">
                <a:latin typeface="Open Sans"/>
                <a:ea typeface="Open Sans"/>
                <a:cs typeface="Open Sans"/>
              </a:rPr>
              <a:t>(success stories in different territorial contexts) discussed in working sessions: </a:t>
            </a:r>
          </a:p>
          <a:p>
            <a:pPr marL="720725" lvl="2" indent="-360363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GB" altLang="ko-KR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How to manage the U-turn? </a:t>
            </a:r>
            <a:r>
              <a:rPr lang="en-GB" altLang="ko-KR" dirty="0">
                <a:latin typeface="Open Sans" pitchFamily="2" charset="0"/>
                <a:ea typeface="Open Sans" pitchFamily="2" charset="0"/>
                <a:cs typeface="Open Sans" pitchFamily="2" charset="0"/>
              </a:rPr>
              <a:t>Demography, employment and skilled labour</a:t>
            </a:r>
          </a:p>
          <a:p>
            <a:pPr marL="720725" lvl="2" indent="-360363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GB" altLang="ko-KR" sz="1600" b="1" dirty="0">
                <a:latin typeface="Arial"/>
                <a:cs typeface="Arial" pitchFamily="34" charset="0"/>
              </a:rPr>
              <a:t>How to improve local attractiveness? </a:t>
            </a:r>
            <a:r>
              <a:rPr lang="en-GB" altLang="ko-KR" sz="1600" dirty="0">
                <a:latin typeface="Arial"/>
                <a:cs typeface="Arial" pitchFamily="34" charset="0"/>
              </a:rPr>
              <a:t>Housing, services of general interest and quality of life</a:t>
            </a:r>
          </a:p>
          <a:p>
            <a:pPr marL="720725" lvl="2" indent="-360363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GB" altLang="ko-KR" sz="1600" b="1" dirty="0">
                <a:latin typeface="Arial"/>
                <a:cs typeface="Arial" pitchFamily="34" charset="0"/>
              </a:rPr>
              <a:t>How to address land use conflicts? </a:t>
            </a:r>
            <a:r>
              <a:rPr lang="en-GB" altLang="ko-KR" sz="1600" dirty="0">
                <a:latin typeface="Arial"/>
                <a:cs typeface="Arial" pitchFamily="34" charset="0"/>
              </a:rPr>
              <a:t>Land take, environment and historical land use</a:t>
            </a:r>
          </a:p>
          <a:p>
            <a:pPr marL="720725" lvl="2" indent="-360363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GB" altLang="ko-KR" sz="1600" b="1" dirty="0">
                <a:latin typeface="Arial"/>
                <a:cs typeface="Arial" pitchFamily="34" charset="0"/>
              </a:rPr>
              <a:t>How to govern green transition? </a:t>
            </a:r>
            <a:r>
              <a:rPr lang="en-GB" altLang="ko-KR" sz="1600" dirty="0">
                <a:latin typeface="Arial"/>
                <a:cs typeface="Arial" pitchFamily="34" charset="0"/>
              </a:rPr>
              <a:t>Urban-rural</a:t>
            </a:r>
            <a:r>
              <a:rPr lang="en-GB" altLang="ko-KR" sz="1600" b="1" dirty="0">
                <a:latin typeface="Arial"/>
                <a:cs typeface="Arial" pitchFamily="34" charset="0"/>
              </a:rPr>
              <a:t> </a:t>
            </a:r>
            <a:r>
              <a:rPr lang="en-GB" altLang="ko-KR" sz="1600" dirty="0">
                <a:latin typeface="Arial"/>
                <a:cs typeface="Arial" pitchFamily="34" charset="0"/>
              </a:rPr>
              <a:t>connections and cohesion</a:t>
            </a:r>
          </a:p>
          <a:p>
            <a:pPr marL="720725" lvl="2" indent="-360363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GB" altLang="ko-KR" sz="1600" b="1" dirty="0">
                <a:latin typeface="Arial"/>
                <a:cs typeface="Arial" pitchFamily="34" charset="0"/>
              </a:rPr>
              <a:t>How can digitalisation help? </a:t>
            </a:r>
            <a:r>
              <a:rPr lang="en-GB" altLang="ko-KR" sz="1600" dirty="0">
                <a:latin typeface="Arial"/>
                <a:cs typeface="Arial" pitchFamily="34" charset="0"/>
              </a:rPr>
              <a:t>E-health, digital innovation, public service provision</a:t>
            </a:r>
          </a:p>
          <a:p>
            <a:pPr marL="720725" lvl="2" indent="-360363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GB" b="1" dirty="0">
                <a:latin typeface="Arial"/>
                <a:ea typeface="Open Sans" pitchFamily="2" charset="0"/>
                <a:cs typeface="Arial" pitchFamily="34" charset="0"/>
              </a:rPr>
              <a:t>How to solve financial issues?</a:t>
            </a:r>
          </a:p>
        </p:txBody>
      </p:sp>
    </p:spTree>
    <p:extLst>
      <p:ext uri="{BB962C8B-B14F-4D97-AF65-F5344CB8AC3E}">
        <p14:creationId xmlns:p14="http://schemas.microsoft.com/office/powerpoint/2010/main" val="194775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223372-866B-4472-96D7-A4B2D6F8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97" y="337232"/>
            <a:ext cx="8064000" cy="1029740"/>
          </a:xfrm>
        </p:spPr>
        <p:txBody>
          <a:bodyPr/>
          <a:lstStyle/>
          <a:p>
            <a:r>
              <a:rPr lang="sv-SE" dirty="0"/>
              <a:t>Några slutsatser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F0B61C-9D8B-4E18-BC65-A10FE37D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Landsbygds- och infrastrukturdepartementet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9F6E17-F1E5-42AC-928A-5F8D7BEB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76038FA4-0D68-9CE3-7F28-1E1875FB65B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5B157F3-168C-79B8-E345-FD669D451051}"/>
              </a:ext>
            </a:extLst>
          </p:cNvPr>
          <p:cNvSpPr txBox="1"/>
          <p:nvPr/>
        </p:nvSpPr>
        <p:spPr>
          <a:xfrm>
            <a:off x="855028" y="1219457"/>
            <a:ext cx="111511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Den gröna omställningen är nödvändig för vår överlevnad!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Den gröna industrialiseringen är en del i detta och potentialen i Sverige är stor – även som förebild och gott exempel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sv-SE" sz="2800" dirty="0"/>
              <a:t>Utmaningarna är många:</a:t>
            </a:r>
            <a:br>
              <a:rPr lang="sv-SE" sz="2800" dirty="0"/>
            </a:br>
            <a:r>
              <a:rPr lang="sv-SE" sz="2400" dirty="0"/>
              <a:t>- Kompetensförsörjningen – en fråga om demografi, attraktionskraft och politik</a:t>
            </a:r>
            <a:br>
              <a:rPr lang="sv-SE" sz="2400" dirty="0"/>
            </a:br>
            <a:r>
              <a:rPr lang="sv-SE" sz="2400" dirty="0"/>
              <a:t>- Social hållbarhet – bostäder och välfärdssystem</a:t>
            </a:r>
            <a:br>
              <a:rPr lang="sv-SE" sz="2400" dirty="0"/>
            </a:br>
            <a:r>
              <a:rPr lang="sv-SE" sz="2400" dirty="0"/>
              <a:t>- Räcker elen – var och hur produceras den?</a:t>
            </a:r>
            <a:br>
              <a:rPr lang="sv-SE" sz="2400" dirty="0"/>
            </a:br>
            <a:r>
              <a:rPr lang="sv-SE" sz="2400" dirty="0"/>
              <a:t>- Kritiska råvaror – var och hur produceras de?</a:t>
            </a:r>
            <a:br>
              <a:rPr lang="sv-SE" sz="2400" dirty="0"/>
            </a:br>
            <a:r>
              <a:rPr lang="sv-SE" sz="2400" dirty="0"/>
              <a:t>- Landkonflikter</a:t>
            </a:r>
            <a:br>
              <a:rPr lang="sv-SE" sz="2400" dirty="0"/>
            </a:br>
            <a:r>
              <a:rPr lang="sv-SE" sz="2400" dirty="0"/>
              <a:t>- Hur påverkas landsbygden utanför pendlingsomlandet?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sv-SE" sz="2800" dirty="0"/>
              <a:t>Samhällsplanering – en nyckel!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sv-SE" sz="2800" dirty="0"/>
              <a:t>Involvera befolkningen!</a:t>
            </a:r>
          </a:p>
        </p:txBody>
      </p:sp>
    </p:spTree>
    <p:extLst>
      <p:ext uri="{BB962C8B-B14F-4D97-AF65-F5344CB8AC3E}">
        <p14:creationId xmlns:p14="http://schemas.microsoft.com/office/powerpoint/2010/main" val="183008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223372-866B-4472-96D7-A4B2D6F8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5" y="2399260"/>
            <a:ext cx="11350302" cy="1029740"/>
          </a:xfrm>
        </p:spPr>
        <p:txBody>
          <a:bodyPr/>
          <a:lstStyle/>
          <a:p>
            <a:r>
              <a:rPr lang="sv-SE" dirty="0"/>
              <a:t>Vad menas med grön industrialisering?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F0B61C-9D8B-4E18-BC65-A10FE37D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Landsbygds- och infrastrukturdepartementet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9F6E17-F1E5-42AC-928A-5F8D7BEB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76038FA4-0D68-9CE3-7F28-1E1875FB65B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642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06852" y="2657096"/>
            <a:ext cx="6696670" cy="1398017"/>
          </a:xfrm>
        </p:spPr>
        <p:txBody>
          <a:bodyPr>
            <a:normAutofit/>
          </a:bodyPr>
          <a:lstStyle/>
          <a:p>
            <a:r>
              <a:rPr lang="sv-SE" altLang="sv-SE" sz="6600" dirty="0"/>
              <a:t>Tack för ordet!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837DA6D-4CF3-4A41-8E2A-D34400C5B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16105" y="2769288"/>
            <a:ext cx="6220631" cy="91364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AE5F609-8FE8-46BE-9E71-050BF54CB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99" y="1304171"/>
            <a:ext cx="883375" cy="3843873"/>
          </a:xfrm>
          <a:prstGeom prst="rect">
            <a:avLst/>
          </a:prstGeom>
          <a:ln w="57150">
            <a:solidFill>
              <a:srgbClr val="564770"/>
            </a:solidFill>
          </a:ln>
        </p:spPr>
      </p:pic>
    </p:spTree>
    <p:extLst>
      <p:ext uri="{BB962C8B-B14F-4D97-AF65-F5344CB8AC3E}">
        <p14:creationId xmlns:p14="http://schemas.microsoft.com/office/powerpoint/2010/main" val="196412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2BD32-E0F3-6AF1-52F3-36A64B32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34" y="300705"/>
            <a:ext cx="5314148" cy="1465973"/>
          </a:xfrm>
        </p:spPr>
        <p:txBody>
          <a:bodyPr anchor="t">
            <a:normAutofit fontScale="90000"/>
          </a:bodyPr>
          <a:lstStyle/>
          <a:p>
            <a:r>
              <a:rPr lang="en-GB" sz="4000" dirty="0"/>
              <a:t>Green industrialisation: definition</a:t>
            </a:r>
          </a:p>
        </p:txBody>
      </p:sp>
      <p:pic>
        <p:nvPicPr>
          <p:cNvPr id="5" name="Content Placeholder 4" descr="A field of grass with windmills in the distance&#10;&#10;Description automatically generated with low confidence">
            <a:extLst>
              <a:ext uri="{FF2B5EF4-FFF2-40B4-BE49-F238E27FC236}">
                <a16:creationId xmlns:a16="http://schemas.microsoft.com/office/drawing/2014/main" id="{4ADC3A2B-7C6C-8989-1C7B-0E73A4864B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6" b="32075"/>
          <a:stretch/>
        </p:blipFill>
        <p:spPr>
          <a:xfrm>
            <a:off x="5864198" y="432"/>
            <a:ext cx="6327801" cy="2203087"/>
          </a:xfrm>
          <a:prstGeom prst="rect">
            <a:avLst/>
          </a:prstGeom>
        </p:spPr>
      </p:pic>
      <p:sp>
        <p:nvSpPr>
          <p:cNvPr id="43" name="Content Placeholder 8">
            <a:extLst>
              <a:ext uri="{FF2B5EF4-FFF2-40B4-BE49-F238E27FC236}">
                <a16:creationId xmlns:a16="http://schemas.microsoft.com/office/drawing/2014/main" id="{1CC52390-D087-9413-377A-910A333C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001" y="3524619"/>
            <a:ext cx="5080000" cy="1718466"/>
          </a:xfrm>
        </p:spPr>
        <p:txBody>
          <a:bodyPr>
            <a:normAutofit/>
          </a:bodyPr>
          <a:lstStyle/>
          <a:p>
            <a:pPr marL="360363" indent="-360363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Important </a:t>
            </a:r>
            <a:r>
              <a:rPr lang="en-US" b="1" dirty="0">
                <a:solidFill>
                  <a:schemeClr val="accent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transformations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are needed:</a:t>
            </a:r>
          </a:p>
          <a:p>
            <a:pPr marL="720725" lvl="2" indent="-360363">
              <a:buFont typeface="Wingdings" panose="05000000000000000000" pitchFamily="2" charset="2"/>
              <a:buChar char="ü"/>
            </a:pPr>
            <a:r>
              <a:rPr lang="en-US" dirty="0"/>
              <a:t>From fossil fuel to renewable energy sources</a:t>
            </a:r>
          </a:p>
          <a:p>
            <a:pPr marL="720725" lvl="2" indent="-360363">
              <a:buFont typeface="Wingdings" panose="05000000000000000000" pitchFamily="2" charset="2"/>
              <a:buChar char="ü"/>
            </a:pPr>
            <a:r>
              <a:rPr lang="en-US" dirty="0"/>
              <a:t>Increase in resource efficiency</a:t>
            </a:r>
          </a:p>
          <a:p>
            <a:pPr marL="720725" lvl="2" indent="-360363">
              <a:buFont typeface="Wingdings" panose="05000000000000000000" pitchFamily="2" charset="2"/>
              <a:buChar char="ü"/>
            </a:pPr>
            <a:r>
              <a:rPr lang="en-US" dirty="0"/>
              <a:t>Transition to a circular economy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3F2C1-EEE2-4EFC-9D83-A41B66E64247}"/>
              </a:ext>
            </a:extLst>
          </p:cNvPr>
          <p:cNvSpPr txBox="1"/>
          <p:nvPr/>
        </p:nvSpPr>
        <p:spPr>
          <a:xfrm>
            <a:off x="8278591" y="6400373"/>
            <a:ext cx="3869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Picture source: Bastian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Pudill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Unsplash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6EA3A4-24C7-B5DC-CF54-2287846FE682}"/>
              </a:ext>
            </a:extLst>
          </p:cNvPr>
          <p:cNvSpPr txBox="1">
            <a:spLocks/>
          </p:cNvSpPr>
          <p:nvPr/>
        </p:nvSpPr>
        <p:spPr>
          <a:xfrm>
            <a:off x="239999" y="2287704"/>
            <a:ext cx="6206983" cy="4192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179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179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Green industrialisation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= the process to achieve green industries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179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179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Green industries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= promoting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 patterns of production and consumption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20725" marR="0" lvl="2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179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Resource and energy efficient</a:t>
            </a:r>
          </a:p>
          <a:p>
            <a:pPr marL="720725" marR="0" lvl="2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179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Low-carbon and low waste</a:t>
            </a:r>
          </a:p>
          <a:p>
            <a:pPr marL="720725" marR="0" lvl="2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179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Non-polluting and safe</a:t>
            </a:r>
          </a:p>
          <a:p>
            <a:pPr marL="720725" marR="0" lvl="2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179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Products are responsibly managed throughout their lifecycle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179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179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Benefits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climate goals, international competitiveness, resilience, cheap energy, increased health and wellbeing, green jobs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5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223372-866B-4472-96D7-A4B2D6F8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554" y="2399260"/>
            <a:ext cx="10944804" cy="1029740"/>
          </a:xfrm>
        </p:spPr>
        <p:txBody>
          <a:bodyPr/>
          <a:lstStyle/>
          <a:p>
            <a:r>
              <a:rPr lang="sv-SE" dirty="0"/>
              <a:t>Varför behövs den gröna industrialiseringen?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F0B61C-9D8B-4E18-BC65-A10FE37D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Landsbygds- och infrastrukturdepartementet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9F6E17-F1E5-42AC-928A-5F8D7BEB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76038FA4-0D68-9CE3-7F28-1E1875FB65B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171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B748-63F7-399A-D3F0-439F1465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81991"/>
            <a:ext cx="5550001" cy="1314000"/>
          </a:xfrm>
        </p:spPr>
        <p:txBody>
          <a:bodyPr anchor="b">
            <a:normAutofit/>
          </a:bodyPr>
          <a:lstStyle/>
          <a:p>
            <a:r>
              <a:rPr lang="en-GB" dirty="0"/>
              <a:t>Why do regions need green industrialisation?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4FF6C-C041-979B-8521-C421743A0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5B7C27-3FE4-4A2D-B806-6F5728E302F6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104A26-42EA-23E6-71B7-CF730BB3DA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9999" y="1584560"/>
            <a:ext cx="6206983" cy="4895440"/>
          </a:xfrm>
        </p:spPr>
        <p:txBody>
          <a:bodyPr vert="horz" lIns="0" tIns="0" rIns="0" bIns="0" rtlCol="0">
            <a:normAutofit lnSpcReduction="10000"/>
          </a:bodyPr>
          <a:lstStyle/>
          <a:p>
            <a:pPr marL="360363" indent="-3603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Risk for regions to be affected by climate induced hazards increases towards end of 21</a:t>
            </a:r>
            <a:r>
              <a:rPr lang="en-GB" baseline="30000" dirty="0"/>
              <a:t>st</a:t>
            </a:r>
            <a:r>
              <a:rPr lang="en-GB" dirty="0"/>
              <a:t> century</a:t>
            </a:r>
          </a:p>
          <a:p>
            <a:pPr marL="630363" lvl="1" indent="-360363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®"/>
            </a:pPr>
            <a:r>
              <a:rPr lang="en-GB" dirty="0"/>
              <a:t>ecosystems, economic sectors, human health and  wellbeing continue to be adversely impacted</a:t>
            </a:r>
          </a:p>
          <a:p>
            <a:pPr marL="630363" lvl="1" indent="-360363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®"/>
            </a:pPr>
            <a:r>
              <a:rPr lang="en-GB" dirty="0"/>
              <a:t>regions continuously need to improve their adaptive capacity </a:t>
            </a:r>
          </a:p>
          <a:p>
            <a:pPr marL="360363" indent="-3603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European Green Deal aims at climate-neutral Europe by 2050</a:t>
            </a:r>
          </a:p>
          <a:p>
            <a:pPr marL="360363" indent="-3603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Green industrialisation plays vital role in transition</a:t>
            </a:r>
          </a:p>
          <a:p>
            <a:pPr marL="360363" indent="-3603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Clean energy required for transition to green production</a:t>
            </a:r>
          </a:p>
          <a:p>
            <a:pPr marL="360363" indent="-3603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Higher energy prices in wake of Ukraine war accelerated need for energy transition</a:t>
            </a:r>
          </a:p>
          <a:p>
            <a:pPr marL="360363" indent="-3603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Strong policies and market conditions key in renewable energy deployment</a:t>
            </a:r>
          </a:p>
        </p:txBody>
      </p:sp>
      <p:pic>
        <p:nvPicPr>
          <p:cNvPr id="7" name="Imagen 34" descr="Map&#10;&#10;Description automatically generated">
            <a:extLst>
              <a:ext uri="{FF2B5EF4-FFF2-40B4-BE49-F238E27FC236}">
                <a16:creationId xmlns:a16="http://schemas.microsoft.com/office/drawing/2014/main" id="{A1748EC8-435D-4925-21F9-8D6387C79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00000" y="929003"/>
            <a:ext cx="5892000" cy="5258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3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223372-866B-4472-96D7-A4B2D6F8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554" y="2399260"/>
            <a:ext cx="8064000" cy="1029740"/>
          </a:xfrm>
        </p:spPr>
        <p:txBody>
          <a:bodyPr/>
          <a:lstStyle/>
          <a:p>
            <a:r>
              <a:rPr lang="sv-SE" dirty="0"/>
              <a:t>Varför görs det så stora investeringar i norra Sverige?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F0B61C-9D8B-4E18-BC65-A10FE37D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Landsbygds- och infrastrukturdepartementet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9F6E17-F1E5-42AC-928A-5F8D7BEB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76038FA4-0D68-9CE3-7F28-1E1875FB65B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37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F0B61C-9D8B-4E18-BC65-A10FE37D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Landsbygds- och infrastrukturdepartementet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9F6E17-F1E5-42AC-928A-5F8D7BEB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76038FA4-0D68-9CE3-7F28-1E1875FB65B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978681F0-66B7-A566-AF8B-8CE5893F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8" y="487365"/>
            <a:ext cx="11558582" cy="1029740"/>
          </a:xfrm>
        </p:spPr>
        <p:txBody>
          <a:bodyPr/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Electricity prices for apartments - monthly averages by electricity area</a:t>
            </a:r>
            <a:endParaRPr lang="sv-SE" sz="66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1CA7935-653A-49ED-9ADA-D9AB9B965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97" y="1452880"/>
            <a:ext cx="9874199" cy="440557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1316D0F8-83EA-1BBB-D9D3-B71DA68CBB1E}"/>
              </a:ext>
            </a:extLst>
          </p:cNvPr>
          <p:cNvSpPr txBox="1"/>
          <p:nvPr/>
        </p:nvSpPr>
        <p:spPr>
          <a:xfrm>
            <a:off x="948123" y="589694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Source: Statistics Sweden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43172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2BD32-E0F3-6AF1-52F3-36A64B32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65326"/>
            <a:ext cx="6586491" cy="1286160"/>
          </a:xfrm>
        </p:spPr>
        <p:txBody>
          <a:bodyPr anchor="ctr">
            <a:normAutofit/>
          </a:bodyPr>
          <a:lstStyle/>
          <a:p>
            <a:r>
              <a:rPr lang="en-GB" dirty="0"/>
              <a:t>Green transition in Sweden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49AD6-576C-1DDE-A0D9-E45874840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978" y="1274618"/>
            <a:ext cx="6955944" cy="4950691"/>
          </a:xfrm>
        </p:spPr>
        <p:txBody>
          <a:bodyPr>
            <a:noAutofit/>
          </a:bodyPr>
          <a:lstStyle/>
          <a:p>
            <a:pPr marL="360363" indent="-360363">
              <a:spcBef>
                <a:spcPts val="1200"/>
              </a:spcBef>
              <a:spcAft>
                <a:spcPts val="600"/>
              </a:spcAft>
            </a:pPr>
            <a:r>
              <a:rPr lang="en-GB" sz="1600" dirty="0"/>
              <a:t>Transition on its way: </a:t>
            </a:r>
            <a:r>
              <a:rPr lang="en-GB" sz="1600" b="1" dirty="0">
                <a:solidFill>
                  <a:schemeClr val="accent2"/>
                </a:solidFill>
              </a:rPr>
              <a:t>-27% decrease </a:t>
            </a:r>
            <a:r>
              <a:rPr lang="en-GB" sz="1600" dirty="0"/>
              <a:t>in greenhouse gas emissions from production since 2008</a:t>
            </a:r>
          </a:p>
          <a:p>
            <a:pPr marL="360363" indent="-360363">
              <a:spcBef>
                <a:spcPts val="1200"/>
              </a:spcBef>
              <a:spcAft>
                <a:spcPts val="600"/>
              </a:spcAft>
            </a:pPr>
            <a:r>
              <a:rPr lang="en-GB" sz="1600" dirty="0"/>
              <a:t>More efficient production technologies, use of renewable energy sources, green innovation, changed consumption patterns</a:t>
            </a:r>
          </a:p>
          <a:p>
            <a:pPr marL="360363" indent="-360363">
              <a:spcBef>
                <a:spcPts val="1200"/>
              </a:spcBef>
              <a:spcAft>
                <a:spcPts val="600"/>
              </a:spcAft>
            </a:pPr>
            <a:r>
              <a:rPr lang="en-GB" sz="1600" b="1" dirty="0">
                <a:solidFill>
                  <a:schemeClr val="accent2"/>
                </a:solidFill>
              </a:rPr>
              <a:t>Green investments </a:t>
            </a:r>
            <a:r>
              <a:rPr lang="en-GB" sz="1600" dirty="0"/>
              <a:t>in northern Sweden: around 98 billion Euro committed </a:t>
            </a:r>
            <a:r>
              <a:rPr lang="en-GB" dirty="0"/>
              <a:t>(</a:t>
            </a:r>
            <a:r>
              <a:rPr lang="en-GB" sz="1400" dirty="0"/>
              <a:t>Fossil free steel: </a:t>
            </a:r>
            <a:r>
              <a:rPr lang="en-GB" sz="1400" dirty="0" err="1"/>
              <a:t>Hybrit</a:t>
            </a:r>
            <a:r>
              <a:rPr lang="en-GB" sz="1400" dirty="0"/>
              <a:t> in Lulea and </a:t>
            </a:r>
            <a:r>
              <a:rPr lang="en-GB" sz="1400" dirty="0" err="1"/>
              <a:t>Gällivare</a:t>
            </a:r>
            <a:r>
              <a:rPr lang="en-GB" sz="1400" dirty="0"/>
              <a:t>; Green industrial park: </a:t>
            </a:r>
            <a:r>
              <a:rPr lang="en-GB" sz="1400" dirty="0" err="1"/>
              <a:t>Haraholmen</a:t>
            </a:r>
            <a:r>
              <a:rPr lang="en-GB" sz="1400" dirty="0"/>
              <a:t> in Pite</a:t>
            </a:r>
            <a:r>
              <a:rPr lang="sv-SE" sz="1400" dirty="0"/>
              <a:t>å, </a:t>
            </a:r>
            <a:r>
              <a:rPr lang="en-GB" sz="1400" dirty="0"/>
              <a:t>Europe‘s largest onshore windfarm: </a:t>
            </a:r>
            <a:r>
              <a:rPr lang="en-GB" sz="1400" dirty="0" err="1"/>
              <a:t>Markbygden</a:t>
            </a:r>
            <a:r>
              <a:rPr lang="en-GB" sz="1400" dirty="0"/>
              <a:t> in </a:t>
            </a:r>
            <a:r>
              <a:rPr lang="en-GB" sz="1400" dirty="0" err="1"/>
              <a:t>Piteå</a:t>
            </a:r>
            <a:r>
              <a:rPr lang="en-GB" sz="1400" dirty="0"/>
              <a:t>, Climate-neutral industrial area, battery production: </a:t>
            </a:r>
            <a:r>
              <a:rPr lang="en-GB" sz="1400" dirty="0" err="1"/>
              <a:t>Northvolt</a:t>
            </a:r>
            <a:r>
              <a:rPr lang="en-GB" sz="1400" dirty="0"/>
              <a:t> in </a:t>
            </a:r>
            <a:r>
              <a:rPr lang="en-GB" sz="1400" dirty="0" err="1"/>
              <a:t>Skellefteå</a:t>
            </a:r>
            <a:r>
              <a:rPr lang="en-GB" sz="1400" dirty="0"/>
              <a:t>, Electrical aviation: </a:t>
            </a:r>
            <a:r>
              <a:rPr lang="en-GB" sz="1400" dirty="0" err="1"/>
              <a:t>Skellefteå</a:t>
            </a:r>
            <a:r>
              <a:rPr lang="en-GB" sz="1400" dirty="0"/>
              <a:t>, etc.</a:t>
            </a:r>
            <a:r>
              <a:rPr lang="en-US" sz="1400" dirty="0"/>
              <a:t>)</a:t>
            </a:r>
            <a:endParaRPr lang="en-GB" sz="1400" dirty="0"/>
          </a:p>
          <a:p>
            <a:pPr marL="360363" indent="-360363">
              <a:spcBef>
                <a:spcPts val="1200"/>
              </a:spcBef>
              <a:spcAft>
                <a:spcPts val="600"/>
              </a:spcAft>
            </a:pPr>
            <a:r>
              <a:rPr lang="en-GB" sz="1600" b="1" dirty="0">
                <a:solidFill>
                  <a:schemeClr val="accent2"/>
                </a:solidFill>
              </a:rPr>
              <a:t>Key factors</a:t>
            </a:r>
            <a:r>
              <a:rPr lang="en-GB" sz="1600" dirty="0"/>
              <a:t>: Accessible and cheaper renewable energy and supply of raw materials (</a:t>
            </a:r>
            <a:r>
              <a:rPr lang="en-GB" sz="1400" dirty="0"/>
              <a:t>2023: </a:t>
            </a:r>
            <a:r>
              <a:rPr lang="en-GB" sz="1400" dirty="0" err="1"/>
              <a:t>LKAB</a:t>
            </a:r>
            <a:r>
              <a:rPr lang="en-GB" sz="1400" dirty="0"/>
              <a:t> mining company announced the discovery of a one million tonnes deposit of rare earths in Kiruna</a:t>
            </a:r>
            <a:r>
              <a:rPr lang="en-GB" sz="1600" dirty="0"/>
              <a:t>)</a:t>
            </a:r>
          </a:p>
          <a:p>
            <a:pPr marL="360363" indent="-360363">
              <a:spcBef>
                <a:spcPts val="1200"/>
              </a:spcBef>
              <a:spcAft>
                <a:spcPts val="600"/>
              </a:spcAft>
            </a:pPr>
            <a:r>
              <a:rPr lang="en-GB" sz="1600" b="1" dirty="0">
                <a:solidFill>
                  <a:schemeClr val="accent2"/>
                </a:solidFill>
              </a:rPr>
              <a:t>Challenges</a:t>
            </a:r>
            <a:r>
              <a:rPr lang="en-GB" sz="1600" dirty="0"/>
              <a:t>: meeting the increasing demand for renewable energy, access to raw material </a:t>
            </a:r>
            <a:r>
              <a:rPr lang="en-GB" sz="1600" dirty="0" err="1"/>
              <a:t>essrential</a:t>
            </a:r>
            <a:r>
              <a:rPr lang="en-GB" sz="1600" dirty="0"/>
              <a:t> for green technologies, incl. wind turbines and electric vehicles; domestic material consumption, insufficient grid capacity for electric infrastructure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58DCA668-BE92-DB1B-8A4A-A5A21AC79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7" b="81"/>
          <a:stretch/>
        </p:blipFill>
        <p:spPr bwMode="auto">
          <a:xfrm>
            <a:off x="20" y="65326"/>
            <a:ext cx="4376037" cy="6474028"/>
          </a:xfrm>
          <a:prstGeom prst="rect">
            <a:avLst/>
          </a:prstGeo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983C8E-608C-6163-3365-619E17B06ADD}"/>
              </a:ext>
            </a:extLst>
          </p:cNvPr>
          <p:cNvSpPr txBox="1"/>
          <p:nvPr/>
        </p:nvSpPr>
        <p:spPr>
          <a:xfrm>
            <a:off x="0" y="6535147"/>
            <a:ext cx="3265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Source: Pasi et al. (2021)</a:t>
            </a: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2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223372-866B-4472-96D7-A4B2D6F8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891" y="2625683"/>
            <a:ext cx="8064000" cy="1029740"/>
          </a:xfrm>
        </p:spPr>
        <p:txBody>
          <a:bodyPr/>
          <a:lstStyle/>
          <a:p>
            <a:r>
              <a:rPr lang="sv-SE" dirty="0"/>
              <a:t>Vilka är utmaningarna?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F0B61C-9D8B-4E18-BC65-A10FE37D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Landsbygds- och infrastrukturdepartementet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9F6E17-F1E5-42AC-928A-5F8D7BEB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76038FA4-0D68-9CE3-7F28-1E1875FB65B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7922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MENUOP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" val="RK Logga"/>
  <p:tag name="RK LOGGAHEIGHT" val="39,7765350341797"/>
  <p:tag name="RK LOGGAWIDTH" val="137,174255371094"/>
  <p:tag name="RK LOGGALEFT" val="49,0860633850098"/>
  <p:tag name="RK LOGGATOP" val="485,017333984375"/>
  <p:tag name="RK LOGGACROPLEFT" val="0"/>
  <p:tag name="RK LOGGACROPRIGHT" val="0"/>
  <p:tag name="RK LOGGACROPTOP" val="0"/>
  <p:tag name="RK LOGGACROPBOTTOM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413619995117"/>
  <p:tag name="RK LOGGA VITLEFT" val="49,3307876586914"/>
  <p:tag name="RK LOGGA VITTOP" val="485,017333984375"/>
  <p:tag name="RK LOGGA VITCROPLEFT" val="0"/>
  <p:tag name="RK LOGGA VITCROPRIGHT" val="0"/>
  <p:tag name="RK LOGGA VITCROPTOP" val="0"/>
  <p:tag name="RK LOGGA VITCROPBOTTOM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413619995117"/>
  <p:tag name="RK LOGGA VITLEFT" val="49,3307876586914"/>
  <p:tag name="RK LOGGA VITTOP" val="485,017333984375"/>
  <p:tag name="RK LOGGA VITCROPLEFT" val="0"/>
  <p:tag name="RK LOGGA VITCROPRIGHT" val="0"/>
  <p:tag name="RK LOGGA VITCROPTOP" val="0"/>
  <p:tag name="RK LOGGA VITCROPBOTTOM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413619995117"/>
  <p:tag name="RK LOGGA VITLEFT" val="49,3307876586914"/>
  <p:tag name="RK LOGGA VITTOP" val="485,017333984375"/>
  <p:tag name="RK LOGGA VITCROPLEFT" val="0"/>
  <p:tag name="RK LOGGA VITCROPRIGHT" val="0"/>
  <p:tag name="RK LOGGA VITCROPTOP" val="0"/>
  <p:tag name="RK LOGGA VITCROPBOTTOM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413619995117"/>
  <p:tag name="RK LOGGA VITLEFT" val="49,0393714904785"/>
  <p:tag name="RK LOGGA VITTOP" val="485,113922119141"/>
  <p:tag name="RK LOGGA VITCROPLEFT" val="0"/>
  <p:tag name="RK LOGGA VITCROPRIGHT" val="0"/>
  <p:tag name="RK LOGGA VITCROPTOP" val="0"/>
  <p:tag name="RK LOGGA VITCROPBOTTOM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413619995117"/>
  <p:tag name="RK LOGGA VITLEFT" val="49,3307876586914"/>
  <p:tag name="RK LOGGA VITTOP" val="485,017333984375"/>
  <p:tag name="RK LOGGA VITCROPLEFT" val="0"/>
  <p:tag name="RK LOGGA VITCROPRIGHT" val="0"/>
  <p:tag name="RK LOGGA VITCROPTOP" val="0"/>
  <p:tag name="RK LOGGA VITCROPBOTTOM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413619995117"/>
  <p:tag name="RK LOGGA VITLEFT" val="49,3307876586914"/>
  <p:tag name="RK LOGGA VITTOP" val="485,017333984375"/>
  <p:tag name="RK LOGGA VITCROPLEFT" val="0"/>
  <p:tag name="RK LOGGA VITCROPRIGHT" val="0"/>
  <p:tag name="RK LOGGA VITCROPTOP" val="0"/>
  <p:tag name="RK LOGGA VITCROPBOTTOM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413619995117"/>
  <p:tag name="RK LOGGA VITLEFT" val="49,3307876586914"/>
  <p:tag name="RK LOGGA VITTOP" val="485,017333984375"/>
  <p:tag name="RK LOGGA VITCROPLEFT" val="0"/>
  <p:tag name="RK LOGGA VITCROPRIGHT" val="0"/>
  <p:tag name="RK LOGGA VITCROPTOP" val="0"/>
  <p:tag name="RK LOGGA VITCROPBOTTOM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" val="RK Logga"/>
  <p:tag name="RK LOGGAHEIGHT" val="39,7765350341797"/>
  <p:tag name="RK LOGGAWIDTH" val="137,30094909668"/>
  <p:tag name="RK LOGGALEFT" val="49,0859832763672"/>
  <p:tag name="RK LOGGATOP" val="485,017333984375"/>
  <p:tag name="RK LOGGACROPLEFT" val="0"/>
  <p:tag name="RK LOGGACROPRIGHT" val="0"/>
  <p:tag name="RK LOGGACROPTOP" val="0"/>
  <p:tag name="RK LOGGACROPBOTTOM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0393714904785"/>
  <p:tag name="RK LOGGA VITTOP" val="485,113861083984"/>
  <p:tag name="RK LOGGA VITCROPLEFT" val="0"/>
  <p:tag name="RK LOGGA VITCROPRIGHT" val="0"/>
  <p:tag name="RK LOGGA VITCROPTOP" val="0"/>
  <p:tag name="RK LOGGA VITCROPBOTTOM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heme/theme1.xml><?xml version="1.0" encoding="utf-8"?>
<a:theme xmlns:a="http://schemas.openxmlformats.org/drawingml/2006/main" name="RK PPT">
  <a:themeElements>
    <a:clrScheme name="Regeringskansliet">
      <a:dk1>
        <a:sysClr val="windowText" lastClr="000000"/>
      </a:dk1>
      <a:lt1>
        <a:sysClr val="window" lastClr="FFFFFF"/>
      </a:lt1>
      <a:dk2>
        <a:srgbClr val="716B5F"/>
      </a:dk2>
      <a:lt2>
        <a:srgbClr val="DFDDD9"/>
      </a:lt2>
      <a:accent1>
        <a:srgbClr val="1A3050"/>
      </a:accent1>
      <a:accent2>
        <a:srgbClr val="DFDDD9"/>
      </a:accent2>
      <a:accent3>
        <a:srgbClr val="467199"/>
      </a:accent3>
      <a:accent4>
        <a:srgbClr val="A0B6C9"/>
      </a:accent4>
      <a:accent5>
        <a:srgbClr val="716B5F"/>
      </a:accent5>
      <a:accent6>
        <a:srgbClr val="E0E7EE"/>
      </a:accent6>
      <a:hlink>
        <a:srgbClr val="0563C1"/>
      </a:hlink>
      <a:folHlink>
        <a:srgbClr val="954F72"/>
      </a:folHlink>
    </a:clrScheme>
    <a:fontScheme name="Regeringskansl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eringskansliet svenska.potx" id="{C0BAD222-9B03-44A9-949C-5DDA91238390}" vid="{55514459-31C3-46A2-B99A-3E90C2376021}"/>
    </a:ext>
  </a:extLst>
</a:theme>
</file>

<file path=ppt/theme/theme2.xml><?xml version="1.0" encoding="utf-8"?>
<a:theme xmlns:a="http://schemas.openxmlformats.org/drawingml/2006/main" name="ESPON_PowerPoint_16_9_TEMPLATE">
  <a:themeElements>
    <a:clrScheme name="ESPON">
      <a:dk1>
        <a:sysClr val="windowText" lastClr="000000"/>
      </a:dk1>
      <a:lt1>
        <a:sysClr val="window" lastClr="FFFFFF"/>
      </a:lt1>
      <a:dk2>
        <a:srgbClr val="142A63"/>
      </a:dk2>
      <a:lt2>
        <a:srgbClr val="E3E3E3"/>
      </a:lt2>
      <a:accent1>
        <a:srgbClr val="003399"/>
      </a:accent1>
      <a:accent2>
        <a:srgbClr val="F17900"/>
      </a:accent2>
      <a:accent3>
        <a:srgbClr val="9FAEE5"/>
      </a:accent3>
      <a:accent4>
        <a:srgbClr val="9ACA3C"/>
      </a:accent4>
      <a:accent5>
        <a:srgbClr val="00ADDC"/>
      </a:accent5>
      <a:accent6>
        <a:srgbClr val="DA5C57"/>
      </a:accent6>
      <a:hlink>
        <a:srgbClr val="003399"/>
      </a:hlink>
      <a:folHlink>
        <a:srgbClr val="142A63"/>
      </a:folHlink>
    </a:clrScheme>
    <a:fontScheme name="ESPON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ON_PowerPoint_16_9_TEMPLATE" id="{E25A19CF-748D-4201-8386-395DB4E165DF}" vid="{CE6D13D0-FC79-4F27-A159-5AC86CDDB403}"/>
    </a:ext>
  </a:extLst>
</a:theme>
</file>

<file path=ppt/theme/theme3.xml><?xml version="1.0" encoding="utf-8"?>
<a:theme xmlns:a="http://schemas.openxmlformats.org/drawingml/2006/main" name="1_RK PPT">
  <a:themeElements>
    <a:clrScheme name="Regeringskansliet">
      <a:dk1>
        <a:sysClr val="windowText" lastClr="000000"/>
      </a:dk1>
      <a:lt1>
        <a:sysClr val="window" lastClr="FFFFFF"/>
      </a:lt1>
      <a:dk2>
        <a:srgbClr val="716B5F"/>
      </a:dk2>
      <a:lt2>
        <a:srgbClr val="DFDDD9"/>
      </a:lt2>
      <a:accent1>
        <a:srgbClr val="1A3050"/>
      </a:accent1>
      <a:accent2>
        <a:srgbClr val="DFDDD9"/>
      </a:accent2>
      <a:accent3>
        <a:srgbClr val="467199"/>
      </a:accent3>
      <a:accent4>
        <a:srgbClr val="A0B6C9"/>
      </a:accent4>
      <a:accent5>
        <a:srgbClr val="716B5F"/>
      </a:accent5>
      <a:accent6>
        <a:srgbClr val="E0E7EE"/>
      </a:accent6>
      <a:hlink>
        <a:srgbClr val="0563C1"/>
      </a:hlink>
      <a:folHlink>
        <a:srgbClr val="954F72"/>
      </a:folHlink>
    </a:clrScheme>
    <a:fontScheme name="Regeringskansl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erinskansliet svenska.potx" id="{290A5FF1-2360-4BBA-8228-1C0F0E0A8BA0}" vid="{38881E08-497D-45FD-A601-93AB579C8F41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Regeringskansliet svenska</Template>
  <TotalTime>0</TotalTime>
  <Words>1259</Words>
  <Application>Microsoft Office PowerPoint</Application>
  <PresentationFormat>Bredbild</PresentationFormat>
  <Paragraphs>119</Paragraphs>
  <Slides>20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Open Sans</vt:lpstr>
      <vt:lpstr>Symbol</vt:lpstr>
      <vt:lpstr>TradeGothic</vt:lpstr>
      <vt:lpstr>Wingdings</vt:lpstr>
      <vt:lpstr>RK PPT</vt:lpstr>
      <vt:lpstr>ESPON_PowerPoint_16_9_TEMPLATE</vt:lpstr>
      <vt:lpstr>1_RK PPT</vt:lpstr>
      <vt:lpstr>Territoriella perspektiv på den gröna industrialiseringen</vt:lpstr>
      <vt:lpstr>Vad menas med grön industrialisering?</vt:lpstr>
      <vt:lpstr>Green industrialisation: definition</vt:lpstr>
      <vt:lpstr>Varför behövs den gröna industrialiseringen?</vt:lpstr>
      <vt:lpstr>Why do regions need green industrialisation?</vt:lpstr>
      <vt:lpstr>Varför görs det så stora investeringar i norra Sverige?</vt:lpstr>
      <vt:lpstr>Electricity prices for apartments - monthly averages by electricity area</vt:lpstr>
      <vt:lpstr>Green transition in Sweden</vt:lpstr>
      <vt:lpstr>Vilka är utmaningarna?</vt:lpstr>
      <vt:lpstr>What do regions need to achieve green industrialisation? (1/5)</vt:lpstr>
      <vt:lpstr>PowerPoint-presentation</vt:lpstr>
      <vt:lpstr>What do regions need to achieve green industrialisation? (2/5)</vt:lpstr>
      <vt:lpstr>What do regions need to achieve green industrialisation? (3/5)</vt:lpstr>
      <vt:lpstr>Electricity demand could roughly double by 2045</vt:lpstr>
      <vt:lpstr>Around half of wind power applications are approved (2014-2021) </vt:lpstr>
      <vt:lpstr>What do regions need to achieve green industrialisation? (4/5)</vt:lpstr>
      <vt:lpstr>What do regions need to achieve green industrialisation? (5/5)</vt:lpstr>
      <vt:lpstr>Conclusions and policy advice</vt:lpstr>
      <vt:lpstr>Några slutsatser</vt:lpstr>
      <vt:lpstr>Tack för ordet!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Territoriella perspektiv på den gröna industrialiseringen</dc:title>
  <dc:creator>Sverker Lindblad</dc:creator>
  <cp:lastModifiedBy>Sverker Lindblad</cp:lastModifiedBy>
  <cp:revision>15</cp:revision>
  <dcterms:created xsi:type="dcterms:W3CDTF">2023-05-05T13:38:29Z</dcterms:created>
  <dcterms:modified xsi:type="dcterms:W3CDTF">2023-10-25T10:24:37Z</dcterms:modified>
  <cp:version>2.0.0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RK</vt:lpwstr>
  </property>
  <property fmtid="{D5CDD505-2E9C-101B-9397-08002B2CF9AE}" pid="3" name="Language">
    <vt:lpwstr>1053</vt:lpwstr>
  </property>
</Properties>
</file>